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dotx" ContentType="application/vnd.openxmlformats-officedocument.wordprocessingml.templat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313" r:id="rId3"/>
    <p:sldId id="340" r:id="rId4"/>
    <p:sldId id="338" r:id="rId5"/>
    <p:sldId id="314" r:id="rId6"/>
    <p:sldId id="339" r:id="rId7"/>
    <p:sldId id="344" r:id="rId8"/>
    <p:sldId id="341" r:id="rId9"/>
    <p:sldId id="269" r:id="rId10"/>
    <p:sldId id="270" r:id="rId11"/>
    <p:sldId id="283" r:id="rId12"/>
    <p:sldId id="332" r:id="rId13"/>
    <p:sldId id="261" r:id="rId14"/>
    <p:sldId id="260" r:id="rId15"/>
    <p:sldId id="265" r:id="rId16"/>
    <p:sldId id="266" r:id="rId17"/>
    <p:sldId id="267" r:id="rId18"/>
    <p:sldId id="268" r:id="rId19"/>
    <p:sldId id="315" r:id="rId20"/>
    <p:sldId id="316" r:id="rId21"/>
    <p:sldId id="320" r:id="rId22"/>
    <p:sldId id="285" r:id="rId23"/>
    <p:sldId id="278" r:id="rId24"/>
    <p:sldId id="343" r:id="rId25"/>
    <p:sldId id="336" r:id="rId26"/>
    <p:sldId id="294" r:id="rId27"/>
    <p:sldId id="302" r:id="rId28"/>
    <p:sldId id="335" r:id="rId29"/>
    <p:sldId id="262" r:id="rId30"/>
    <p:sldId id="326" r:id="rId31"/>
    <p:sldId id="330" r:id="rId32"/>
    <p:sldId id="273" r:id="rId33"/>
    <p:sldId id="333" r:id="rId34"/>
    <p:sldId id="319" r:id="rId35"/>
    <p:sldId id="291" r:id="rId36"/>
    <p:sldId id="292" r:id="rId37"/>
    <p:sldId id="293" r:id="rId38"/>
    <p:sldId id="322" r:id="rId39"/>
    <p:sldId id="328" r:id="rId40"/>
    <p:sldId id="323" r:id="rId41"/>
    <p:sldId id="324" r:id="rId42"/>
    <p:sldId id="325" r:id="rId43"/>
    <p:sldId id="329" r:id="rId44"/>
    <p:sldId id="334" r:id="rId45"/>
    <p:sldId id="271" r:id="rId46"/>
    <p:sldId id="272" r:id="rId47"/>
    <p:sldId id="295" r:id="rId48"/>
    <p:sldId id="296" r:id="rId49"/>
    <p:sldId id="257" r:id="rId50"/>
    <p:sldId id="342" r:id="rId51"/>
    <p:sldId id="274" r:id="rId52"/>
    <p:sldId id="275" r:id="rId53"/>
    <p:sldId id="276" r:id="rId54"/>
    <p:sldId id="337" r:id="rId55"/>
    <p:sldId id="311" r:id="rId5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599" autoAdjust="0"/>
  </p:normalViewPr>
  <p:slideViewPr>
    <p:cSldViewPr>
      <p:cViewPr varScale="1">
        <p:scale>
          <a:sx n="115" d="100"/>
          <a:sy n="115" d="100"/>
        </p:scale>
        <p:origin x="-14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5B104-682B-034B-94BB-0BEF39B04E76}" type="datetimeFigureOut">
              <a:rPr lang="es-ES" smtClean="0"/>
              <a:t>03-02-20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9DED6-0D18-6C4A-9F31-780D2342B83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4591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9833D-6EFB-409C-B8BE-58AB7B2AD6CF}" type="datetimeFigureOut">
              <a:rPr lang="es-ES" smtClean="0"/>
              <a:pPr/>
              <a:t>03-02-20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B67AC-6D8E-4480-8C0A-B644E9FC63DF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tilla_de_Microsoft_Word1.dotx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agmentarium.ms/" TargetMode="External"/><Relationship Id="rId4" Type="http://schemas.openxmlformats.org/officeDocument/2006/relationships/package" Target="../embeddings/Plantilla_de_Microsoft_Word2.dotx"/><Relationship Id="rId5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tilla_de_Microsoft_Word3.dotx"/><Relationship Id="rId4" Type="http://schemas.openxmlformats.org/officeDocument/2006/relationships/image" Target="../media/image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ilosofia.javeriana.edu.co//investigacion/grupos-investigacion/bvpfc" TargetMode="External"/><Relationship Id="rId4" Type="http://schemas.openxmlformats.org/officeDocument/2006/relationships/package" Target="../embeddings/Plantilla_de_Microsoft_Word4.dotx"/><Relationship Id="rId5" Type="http://schemas.openxmlformats.org/officeDocument/2006/relationships/image" Target="../media/image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otecadominica.gob.cl/sitio/Contenido/Colecciones-digitales/" TargetMode="External"/><Relationship Id="rId4" Type="http://schemas.openxmlformats.org/officeDocument/2006/relationships/hyperlink" Target="http://bibliotecapatrimonialrecoletadominica.blogspot.com/" TargetMode="External"/><Relationship Id="rId5" Type="http://schemas.openxmlformats.org/officeDocument/2006/relationships/package" Target="../embeddings/Plantilla_de_Microsoft_Word5.dotx"/><Relationship Id="rId6" Type="http://schemas.openxmlformats.org/officeDocument/2006/relationships/image" Target="../media/image2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belaravena.wixsite.com/corpusfilosofico" TargetMode="External"/><Relationship Id="rId4" Type="http://schemas.openxmlformats.org/officeDocument/2006/relationships/package" Target="../embeddings/Plantilla_de_Microsoft_Word6.dotx"/><Relationship Id="rId5" Type="http://schemas.openxmlformats.org/officeDocument/2006/relationships/image" Target="../media/image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eg"/><Relationship Id="rId3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Relationship Id="rId3" Type="http://schemas.openxmlformats.org/officeDocument/2006/relationships/image" Target="../media/image47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eg"/><Relationship Id="rId3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eg"/><Relationship Id="rId3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jpeg"/><Relationship Id="rId3" Type="http://schemas.openxmlformats.org/officeDocument/2006/relationships/image" Target="../media/image53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jpeg"/><Relationship Id="rId3" Type="http://schemas.openxmlformats.org/officeDocument/2006/relationships/image" Target="../media/image6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jpeg"/><Relationship Id="rId3" Type="http://schemas.openxmlformats.org/officeDocument/2006/relationships/image" Target="../media/image69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jpeg"/><Relationship Id="rId3" Type="http://schemas.openxmlformats.org/officeDocument/2006/relationships/image" Target="../media/image71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jpeg"/><Relationship Id="rId3" Type="http://schemas.openxmlformats.org/officeDocument/2006/relationships/image" Target="../media/image7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jpeg"/><Relationship Id="rId3" Type="http://schemas.openxmlformats.org/officeDocument/2006/relationships/image" Target="../media/image75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6.jpeg"/><Relationship Id="rId3" Type="http://schemas.openxmlformats.org/officeDocument/2006/relationships/image" Target="../media/image77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jpeg"/><Relationship Id="rId3" Type="http://schemas.openxmlformats.org/officeDocument/2006/relationships/image" Target="../media/image79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0.jpeg"/><Relationship Id="rId3" Type="http://schemas.openxmlformats.org/officeDocument/2006/relationships/image" Target="../media/image8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2.jpeg"/><Relationship Id="rId3" Type="http://schemas.openxmlformats.org/officeDocument/2006/relationships/image" Target="../media/image8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eg"/><Relationship Id="rId3" Type="http://schemas.openxmlformats.org/officeDocument/2006/relationships/image" Target="../media/image85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. Ureta, Metafísica, F. A., v. 91, ff. 1v-2r.JPG"/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7"/>
          <a:stretch/>
        </p:blipFill>
        <p:spPr>
          <a:xfrm>
            <a:off x="107504" y="-315416"/>
            <a:ext cx="10801200" cy="748883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2016224"/>
          </a:xfrm>
        </p:spPr>
        <p:txBody>
          <a:bodyPr>
            <a:normAutofit fontScale="90000"/>
          </a:bodyPr>
          <a:lstStyle/>
          <a:p>
            <a:r>
              <a:rPr lang="es-ES" b="1" i="1" dirty="0" smtClean="0"/>
              <a:t>EX UMBRA IN SOLEM</a:t>
            </a:r>
            <a:r>
              <a:rPr lang="es-ES" b="1" dirty="0" smtClean="0"/>
              <a:t>:</a:t>
            </a:r>
            <a:br>
              <a:rPr lang="es-ES" b="1" dirty="0" smtClean="0"/>
            </a:br>
            <a:r>
              <a:rPr lang="es-ES" b="1" dirty="0" smtClean="0"/>
              <a:t>Documentación de la actividad filosófica en Chile colonial 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11960" y="4437112"/>
            <a:ext cx="4320480" cy="1944216"/>
          </a:xfrm>
        </p:spPr>
        <p:txBody>
          <a:bodyPr>
            <a:normAutofit fontScale="77500" lnSpcReduction="20000"/>
          </a:bodyPr>
          <a:lstStyle/>
          <a:p>
            <a:pPr algn="r"/>
            <a:endParaRPr lang="es-ES" dirty="0" smtClean="0"/>
          </a:p>
          <a:p>
            <a:pPr algn="r"/>
            <a:r>
              <a:rPr lang="es-ES" dirty="0" smtClean="0"/>
              <a:t>Abel Aravena Zamora</a:t>
            </a:r>
          </a:p>
          <a:p>
            <a:pPr algn="r"/>
            <a:r>
              <a:rPr lang="es-ES" dirty="0" smtClean="0"/>
              <a:t>Centro de Estudios Avanzados</a:t>
            </a:r>
          </a:p>
          <a:p>
            <a:pPr algn="r"/>
            <a:r>
              <a:rPr lang="es-ES" dirty="0" smtClean="0"/>
              <a:t>Universidad de Playa Ancha</a:t>
            </a:r>
          </a:p>
          <a:p>
            <a:pPr algn="r"/>
            <a:r>
              <a:rPr lang="es-ES" dirty="0" smtClean="0"/>
              <a:t>Valparaíso, Chile</a:t>
            </a:r>
          </a:p>
          <a:p>
            <a:pPr algn="r"/>
            <a:endParaRPr lang="es-ES" dirty="0" smtClean="0"/>
          </a:p>
          <a:p>
            <a:pPr algn="r"/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s-ES" dirty="0" smtClean="0"/>
              <a:t>Preámbulo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/>
          </a:bodyPr>
          <a:lstStyle/>
          <a:p>
            <a:pPr algn="just"/>
            <a:r>
              <a:rPr lang="es-ES" sz="3300" dirty="0" smtClean="0"/>
              <a:t>Perspectiva Metodológica y Social: colaboración </a:t>
            </a:r>
            <a:r>
              <a:rPr lang="es-ES" sz="3300" dirty="0" err="1" smtClean="0"/>
              <a:t>transdisciplinar</a:t>
            </a:r>
            <a:r>
              <a:rPr lang="es-ES" sz="3300" dirty="0" smtClean="0"/>
              <a:t> (filosofía, historia, educación, arte, patrimonio, lingüística, literatura, </a:t>
            </a:r>
            <a:r>
              <a:rPr lang="es-ES" sz="3300" dirty="0" err="1" smtClean="0"/>
              <a:t>etc</a:t>
            </a:r>
            <a:r>
              <a:rPr lang="es-ES" sz="3300" dirty="0" smtClean="0"/>
              <a:t>) en investigación, producción y difusión del conocimiento (conexiones temáticas, interpretación de datos, </a:t>
            </a:r>
            <a:r>
              <a:rPr lang="es-ES" sz="3300" dirty="0" err="1" smtClean="0"/>
              <a:t>etc</a:t>
            </a:r>
            <a:r>
              <a:rPr lang="es-ES" sz="3300" dirty="0" smtClean="0"/>
              <a:t>).</a:t>
            </a:r>
          </a:p>
          <a:p>
            <a:pPr algn="just"/>
            <a:endParaRPr lang="es-ES" sz="3300" dirty="0" smtClean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090353"/>
              </p:ext>
            </p:extLst>
          </p:nvPr>
        </p:nvGraphicFramePr>
        <p:xfrm>
          <a:off x="1143000" y="3340100"/>
          <a:ext cx="6858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3" name="Plantilla de Microsoft Word" r:id="rId3" imgW="6858000" imgH="177800" progId="Word.Template.12">
                  <p:embed/>
                </p:oleObj>
              </mc:Choice>
              <mc:Fallback>
                <p:oleObj name="Plantilla de Microsoft Word" r:id="rId3" imgW="6858000" imgH="177800" progId="Word.Templat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340100"/>
                        <a:ext cx="6858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>
            <a:normAutofit/>
          </a:bodyPr>
          <a:lstStyle/>
          <a:p>
            <a:r>
              <a:rPr lang="en-GB" i="1" dirty="0" err="1" smtClean="0"/>
              <a:t>Fragmentarium</a:t>
            </a:r>
            <a:r>
              <a:rPr lang="en-GB" i="1" dirty="0" smtClean="0"/>
              <a:t> </a:t>
            </a:r>
            <a:endParaRPr lang="en-GB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txBody>
          <a:bodyPr>
            <a:normAutofit/>
          </a:bodyPr>
          <a:lstStyle/>
          <a:p>
            <a:pPr algn="just"/>
            <a:r>
              <a:rPr lang="en-GB" sz="3300" dirty="0" smtClean="0"/>
              <a:t>Digital Research Laboratory for Medieval Manuscript Fragments. </a:t>
            </a:r>
          </a:p>
          <a:p>
            <a:pPr algn="just"/>
            <a:r>
              <a:rPr lang="en-GB" sz="3300" i="1" dirty="0" err="1" smtClean="0"/>
              <a:t>Fragmentarium</a:t>
            </a:r>
            <a:r>
              <a:rPr lang="en-GB" sz="3300" dirty="0" smtClean="0"/>
              <a:t> enables libraries, collectors, researchers and students to publish images of medieval manuscript fragments, allowing them to catalogue, describe, transcribe, assemble and re-use them. </a:t>
            </a:r>
          </a:p>
          <a:p>
            <a:pPr algn="just"/>
            <a:r>
              <a:rPr lang="mr-IN" sz="2800" dirty="0" smtClean="0">
                <a:hlinkClick r:id="rId3"/>
              </a:rPr>
              <a:t>https://fragmentarium.ms/</a:t>
            </a:r>
            <a:endParaRPr lang="es-ES" sz="2800" dirty="0" smtClean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966006"/>
              </p:ext>
            </p:extLst>
          </p:nvPr>
        </p:nvGraphicFramePr>
        <p:xfrm>
          <a:off x="1143000" y="3340100"/>
          <a:ext cx="6858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" name="Plantilla de Microsoft Word" r:id="rId4" imgW="6858000" imgH="177800" progId="Word.Template.12">
                  <p:embed/>
                </p:oleObj>
              </mc:Choice>
              <mc:Fallback>
                <p:oleObj name="Plantilla de Microsoft Word" r:id="rId4" imgW="6858000" imgH="177800" progId="Word.Templat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3340100"/>
                        <a:ext cx="6858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6831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s-ES" dirty="0" smtClean="0"/>
              <a:t>Antecedentes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3300" dirty="0"/>
              <a:t>A</a:t>
            </a:r>
            <a:r>
              <a:rPr lang="es-ES" sz="3300" dirty="0" smtClean="0"/>
              <a:t>ctividad filosófica: procesos de transmisión, recepción y desarrollo en Hispanoamérica. </a:t>
            </a:r>
            <a:r>
              <a:rPr lang="es-ES" sz="3300" dirty="0" smtClean="0">
                <a:hlinkClick r:id="" action="ppaction://hlinkshowjump?jump=nextslide"/>
              </a:rPr>
              <a:t>Juicio del siglo XIX-XX</a:t>
            </a:r>
            <a:r>
              <a:rPr lang="es-ES" sz="3300" dirty="0" smtClean="0"/>
              <a:t>. </a:t>
            </a:r>
            <a:r>
              <a:rPr lang="es-ES" sz="3300" dirty="0"/>
              <a:t>Vacío en la tradición filosófica. </a:t>
            </a:r>
            <a:r>
              <a:rPr lang="es-ES" sz="3300" dirty="0" smtClean="0"/>
              <a:t>Fuentes manuscritas: enseñanza filosófica</a:t>
            </a:r>
            <a:endParaRPr lang="es-ES" sz="3300" dirty="0"/>
          </a:p>
          <a:p>
            <a:pPr algn="just"/>
            <a:r>
              <a:rPr lang="es-ES" sz="3300" dirty="0" smtClean="0"/>
              <a:t>Papel de las órdenes </a:t>
            </a:r>
            <a:r>
              <a:rPr lang="es-ES" sz="3300" dirty="0"/>
              <a:t>religiosas </a:t>
            </a:r>
            <a:r>
              <a:rPr lang="es-ES" sz="3300" dirty="0" smtClean="0"/>
              <a:t>(franciscanos</a:t>
            </a:r>
            <a:r>
              <a:rPr lang="es-ES" sz="3300" dirty="0"/>
              <a:t>, dominicos y jesuitas</a:t>
            </a:r>
            <a:r>
              <a:rPr lang="es-ES" sz="3300" dirty="0" smtClean="0"/>
              <a:t>). Instituciones educativas: CSDA, CMSM, </a:t>
            </a:r>
            <a:r>
              <a:rPr lang="es-ES" sz="3300" dirty="0" err="1" smtClean="0"/>
              <a:t>Conv</a:t>
            </a:r>
            <a:r>
              <a:rPr lang="es-ES" sz="3300" dirty="0" smtClean="0"/>
              <a:t>. Carolino, RUSF</a:t>
            </a:r>
          </a:p>
          <a:p>
            <a:pPr algn="just"/>
            <a:r>
              <a:rPr lang="es-ES" sz="3300" dirty="0" smtClean="0"/>
              <a:t>Contexto: Imprenta, Inquisición y condiciones materiales 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34585"/>
              </p:ext>
            </p:extLst>
          </p:nvPr>
        </p:nvGraphicFramePr>
        <p:xfrm>
          <a:off x="1143000" y="3340100"/>
          <a:ext cx="6858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Plantilla de Microsoft Word" r:id="rId3" imgW="6858000" imgH="177800" progId="Word.Template.12">
                  <p:embed/>
                </p:oleObj>
              </mc:Choice>
              <mc:Fallback>
                <p:oleObj name="Plantilla de Microsoft Word" r:id="rId3" imgW="6858000" imgH="177800" progId="Word.Templat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340100"/>
                        <a:ext cx="6858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44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dirty="0"/>
              <a:t>Juicio del siglo XIX-XX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Autofit/>
          </a:bodyPr>
          <a:lstStyle/>
          <a:p>
            <a:pPr algn="just"/>
            <a:r>
              <a:rPr lang="es-ES_tradnl" sz="1900" dirty="0"/>
              <a:t>«Las cátedras de filosofía —</a:t>
            </a:r>
            <a:r>
              <a:rPr lang="es-ES_tradnl" sz="1900" dirty="0" err="1"/>
              <a:t>peripatismo</a:t>
            </a:r>
            <a:r>
              <a:rPr lang="es-ES_tradnl" sz="1900" dirty="0"/>
              <a:t> rancio que no cedía en argucias enredosas al tomismo de los ergotistas </a:t>
            </a:r>
            <a:r>
              <a:rPr lang="es-ES_tradnl" sz="1900" dirty="0" err="1"/>
              <a:t>aquinianos</a:t>
            </a:r>
            <a:r>
              <a:rPr lang="es-ES_tradnl" sz="1900" dirty="0"/>
              <a:t>, no menos sutil que el de Escoto— fueron servidas por religiosos, a que renunciaron únicamente los mercedarios (acaso tal vez porque la cátedra que se les adscribió [en la Universidad de San Felipe] no tenía renta alguna) […] En España, como en Chile, la cátedra de filosofía i de artes dio pábulo a una ciencia ‘falsa, quimérica, contraria a la realidad de los hechos, propia solo para suministrar ideas erróneas sobre cuanto intenta explicar y para pervertir los mejores entendimientos’ […] Aquí como allá, entregada a sacerdotes, </a:t>
            </a:r>
            <a:r>
              <a:rPr lang="es-ES_tradnl" sz="1900" dirty="0" err="1"/>
              <a:t>convirtióse</a:t>
            </a:r>
            <a:r>
              <a:rPr lang="es-ES_tradnl" sz="1900" dirty="0"/>
              <a:t> la filosofía en una pepitoria cuando no en un logogrifo de la teología y ellos fueron los que predominaron sin contrapeso así en estas como en las demás enseñanzas, imponiéndoles a todas un sello exageradamente monástico, en que primaban el peripato, el escolasticismo, los bandos y disputas de las escuelas tomista, escotista, suarista, y otras que lastimosamente las dividían […]» </a:t>
            </a:r>
            <a:endParaRPr lang="es-ES_tradnl" sz="1900" dirty="0" smtClean="0"/>
          </a:p>
          <a:p>
            <a:pPr marL="0" indent="0" algn="r">
              <a:buNone/>
            </a:pPr>
            <a:r>
              <a:rPr lang="es-ES_tradnl" sz="1900" dirty="0" smtClean="0"/>
              <a:t>	Alejandro </a:t>
            </a:r>
            <a:r>
              <a:rPr lang="es-ES_tradnl" sz="1900" dirty="0" err="1" smtClean="0"/>
              <a:t>Fuenzalida</a:t>
            </a:r>
            <a:r>
              <a:rPr lang="es-ES_tradnl" sz="1900" dirty="0" smtClean="0"/>
              <a:t> </a:t>
            </a:r>
            <a:r>
              <a:rPr lang="es-ES_tradnl" sz="1900" dirty="0" err="1" smtClean="0"/>
              <a:t>Grandón</a:t>
            </a:r>
            <a:r>
              <a:rPr lang="es-ES_tradnl" sz="1900" dirty="0" smtClean="0"/>
              <a:t>, </a:t>
            </a:r>
            <a:r>
              <a:rPr lang="es-ES_tradnl" sz="1900" i="1" dirty="0" smtClean="0"/>
              <a:t>Historia </a:t>
            </a:r>
            <a:r>
              <a:rPr lang="es-ES_tradnl" sz="1900" i="1" dirty="0"/>
              <a:t>del desarrollo intelectual en Chile (1541-1810). (Enseñanza Pública i Cultura Intelectual)</a:t>
            </a:r>
            <a:r>
              <a:rPr lang="es-ES_tradnl" sz="1900" dirty="0"/>
              <a:t>, Santiago de Chile, Imprenta Universitaria, </a:t>
            </a:r>
            <a:r>
              <a:rPr lang="es-ES_tradnl" sz="1900" dirty="0" smtClean="0"/>
              <a:t>1903</a:t>
            </a:r>
            <a:r>
              <a:rPr lang="es-ES_tradnl" sz="1900" dirty="0"/>
              <a:t>, </a:t>
            </a:r>
            <a:r>
              <a:rPr lang="es-ES_tradnl" sz="1900" dirty="0" smtClean="0"/>
              <a:t>p</a:t>
            </a:r>
            <a:r>
              <a:rPr lang="es-ES_tradnl" sz="1900" dirty="0"/>
              <a:t>. 113 </a:t>
            </a:r>
            <a:endParaRPr lang="es-ES" sz="1900" dirty="0"/>
          </a:p>
        </p:txBody>
      </p:sp>
    </p:spTree>
    <p:extLst>
      <p:ext uri="{BB962C8B-B14F-4D97-AF65-F5344CB8AC3E}">
        <p14:creationId xmlns:p14="http://schemas.microsoft.com/office/powerpoint/2010/main" val="370073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Biblioteca Virtual del Pensamiento Filosófico en Colombia (BVPFC)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txBody>
          <a:bodyPr>
            <a:normAutofit/>
          </a:bodyPr>
          <a:lstStyle/>
          <a:p>
            <a:pPr algn="just"/>
            <a:r>
              <a:rPr lang="es-ES" sz="3300" dirty="0" smtClean="0"/>
              <a:t>Objetivo: Recuperar las fuentes primarias del pensamiento filosófico (1620 - al presente), ponerlas a disposición de la comunidad académica nacional e internacional y fomentar el estudio, el análisis, la interpretación y la discusión del pensamiento filosófico en Colombia. </a:t>
            </a:r>
          </a:p>
          <a:p>
            <a:pPr algn="just"/>
            <a:r>
              <a:rPr lang="es-ES_tradnl" sz="2800" dirty="0" smtClean="0">
                <a:hlinkClick r:id="rId3"/>
              </a:rPr>
              <a:t>https://filosofia.javeriana.edu.co//investigacion/grupos-investigacion/bvpfc</a:t>
            </a:r>
            <a:r>
              <a:rPr lang="es-ES" sz="2800" dirty="0" smtClean="0"/>
              <a:t> </a:t>
            </a:r>
          </a:p>
          <a:p>
            <a:pPr marL="0" indent="0" algn="just">
              <a:buNone/>
            </a:pPr>
            <a:endParaRPr lang="es-ES" sz="3300" dirty="0" smtClean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018909"/>
              </p:ext>
            </p:extLst>
          </p:nvPr>
        </p:nvGraphicFramePr>
        <p:xfrm>
          <a:off x="1143000" y="3340100"/>
          <a:ext cx="6858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Plantilla de Microsoft Word" r:id="rId4" imgW="6858000" imgH="177800" progId="Word.Template.12">
                  <p:embed/>
                </p:oleObj>
              </mc:Choice>
              <mc:Fallback>
                <p:oleObj name="Plantilla de Microsoft Word" r:id="rId4" imgW="6858000" imgH="177800" progId="Word.Templat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3340100"/>
                        <a:ext cx="6858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4328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Biblioteca Patrimonial Recoleta Dominica (BPRD)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5252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" sz="3300" dirty="0" smtClean="0"/>
              <a:t>La BPRD pretende desarrollar una amplia mirada del libro y su historia, considerando además los oficios involucrados en su elaboración, como parte de un trabajo artesanal que involucra diseño y selección de materialidades, lo cual agrega un valor estético incalculable a sus colecciones (O. E. 1) </a:t>
            </a:r>
            <a:endParaRPr lang="es-ES" sz="3300" dirty="0" smtClean="0"/>
          </a:p>
          <a:p>
            <a:pPr algn="just"/>
            <a:r>
              <a:rPr lang="es-ES" sz="3300" dirty="0" smtClean="0"/>
              <a:t>Priorizar ejercicios curatoriales que desarrollen el tema del “</a:t>
            </a:r>
            <a:r>
              <a:rPr lang="es-ES" sz="3300" dirty="0"/>
              <a:t>l</a:t>
            </a:r>
            <a:r>
              <a:rPr lang="es-ES" sz="3300" dirty="0" smtClean="0"/>
              <a:t>ibro antiguo” y el libro objeto y las particularidades de ambos, estimulando un ejercicio cr</a:t>
            </a:r>
            <a:r>
              <a:rPr lang="es-ES" sz="3300" dirty="0" smtClean="0"/>
              <a:t>ítico y creativo que incluya diversas miradas, considerándose la historia, el arte, el diseño, la ilustración, las ciencias y el conocimiento en general, dando cuenta del pasado y el presente de las colecciones (O. E. 3)</a:t>
            </a:r>
            <a:r>
              <a:rPr lang="es-ES" sz="3300" dirty="0" smtClean="0"/>
              <a:t> </a:t>
            </a:r>
          </a:p>
          <a:p>
            <a:pPr algn="just"/>
            <a:r>
              <a:rPr lang="es-ES_tradnl" sz="3300" dirty="0" smtClean="0">
                <a:hlinkClick r:id="rId3"/>
              </a:rPr>
              <a:t>https://www.bibliotecadominica.gob.cl/sitio/Contenido/Colecciones-digitales/</a:t>
            </a:r>
            <a:endParaRPr lang="es-ES" sz="3300" dirty="0" smtClean="0"/>
          </a:p>
          <a:p>
            <a:pPr algn="just"/>
            <a:r>
              <a:rPr lang="es-ES_tradnl" sz="3100" dirty="0" smtClean="0">
                <a:hlinkClick r:id="rId4"/>
              </a:rPr>
              <a:t>http://bibliotecapatrimonialrecoletadominica.blogspot.com/</a:t>
            </a:r>
            <a:endParaRPr lang="es-ES" sz="3100" dirty="0" smtClean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943572"/>
              </p:ext>
            </p:extLst>
          </p:nvPr>
        </p:nvGraphicFramePr>
        <p:xfrm>
          <a:off x="1143000" y="3340100"/>
          <a:ext cx="6858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Plantilla de Microsoft Word" r:id="rId5" imgW="6858000" imgH="177800" progId="Word.Template.12">
                  <p:embed/>
                </p:oleObj>
              </mc:Choice>
              <mc:Fallback>
                <p:oleObj name="Plantilla de Microsoft Word" r:id="rId5" imgW="6858000" imgH="177800" progId="Word.Templat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3000" y="3340100"/>
                        <a:ext cx="6858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6242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>
            <a:normAutofit/>
          </a:bodyPr>
          <a:lstStyle/>
          <a:p>
            <a:r>
              <a:rPr lang="es-ES" i="1" dirty="0" smtClean="0"/>
              <a:t>EX UMBRA IN SOLEM</a:t>
            </a:r>
            <a:endParaRPr lang="es-ES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3300" dirty="0" smtClean="0"/>
              <a:t>Objetivo: Recuperar las fuentes primarias del pensamiento filosófico de la época colonial chilena. </a:t>
            </a:r>
          </a:p>
          <a:p>
            <a:pPr algn="just"/>
            <a:r>
              <a:rPr lang="es-ES" sz="3300" dirty="0"/>
              <a:t>Catálogos: Donoso (1937), Quiles (1953), </a:t>
            </a:r>
            <a:r>
              <a:rPr lang="es-ES" sz="3300" dirty="0" err="1"/>
              <a:t>Hanisch</a:t>
            </a:r>
            <a:r>
              <a:rPr lang="es-ES" sz="3300" dirty="0"/>
              <a:t> (1963), Redmond (1972), </a:t>
            </a:r>
            <a:r>
              <a:rPr lang="es-ES" sz="3300" dirty="0" err="1"/>
              <a:t>Astorquiza</a:t>
            </a:r>
            <a:r>
              <a:rPr lang="es-ES" sz="3300" dirty="0"/>
              <a:t> (1982), Aravena Zamora (2015)</a:t>
            </a:r>
          </a:p>
          <a:p>
            <a:pPr algn="just"/>
            <a:r>
              <a:rPr lang="es-ES" sz="3300" dirty="0"/>
              <a:t>Fondos: ANH, AHME, ASJ, ACSD, AF, BN, ACAB</a:t>
            </a:r>
            <a:endParaRPr lang="es-ES" sz="3300" dirty="0" smtClean="0"/>
          </a:p>
          <a:p>
            <a:pPr algn="just"/>
            <a:r>
              <a:rPr lang="pt-BR" sz="2800" dirty="0" smtClean="0">
                <a:hlinkClick r:id="rId3"/>
              </a:rPr>
              <a:t>https://abelaravena.wixsite.com/corpusfilosofico</a:t>
            </a:r>
            <a:endParaRPr lang="es-ES" sz="2800" dirty="0" smtClean="0"/>
          </a:p>
          <a:p>
            <a:pPr marL="0" indent="0" algn="just">
              <a:buNone/>
            </a:pPr>
            <a:endParaRPr lang="es-ES" sz="3300" dirty="0" smtClean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371809"/>
              </p:ext>
            </p:extLst>
          </p:nvPr>
        </p:nvGraphicFramePr>
        <p:xfrm>
          <a:off x="1143000" y="3340100"/>
          <a:ext cx="6858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Plantilla de Microsoft Word" r:id="rId4" imgW="6858000" imgH="177800" progId="Word.Template.12">
                  <p:embed/>
                </p:oleObj>
              </mc:Choice>
              <mc:Fallback>
                <p:oleObj name="Plantilla de Microsoft Word" r:id="rId4" imgW="6858000" imgH="177800" progId="Word.Templat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3340100"/>
                        <a:ext cx="6858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9252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Condiciones materiales</a:t>
            </a:r>
          </a:p>
        </p:txBody>
      </p:sp>
      <p:pic>
        <p:nvPicPr>
          <p:cNvPr id="13314" name="Picture 2" descr="C:\Users\casa\Dropbox\UPLA\Archivo Mercedario\Metafísica, L.P.M\Lom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13315" name="Picture 3" descr="C:\Users\casa\Dropbox\UPLA\Archivo Mercedario\Metafísica, L.P.M\Inici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611560" y="558924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1338. L. P. M., </a:t>
            </a:r>
            <a:r>
              <a:rPr lang="es-ES" i="1" dirty="0" smtClean="0"/>
              <a:t>Metafísica</a:t>
            </a:r>
            <a:r>
              <a:rPr lang="es-ES" dirty="0" smtClean="0"/>
              <a:t>, 1710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Condiciones materiales</a:t>
            </a:r>
          </a:p>
        </p:txBody>
      </p:sp>
      <p:pic>
        <p:nvPicPr>
          <p:cNvPr id="14338" name="Picture 2" descr="C:\Users\casa\Dropbox\UPLA\Archivo Mercedario\Metafísica, L.P.M\Contraportad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14339" name="Picture 3" descr="C:\Users\casa\Dropbox\UPLA\Archivo Mercedario\Metafísica, L.P.M\Detal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611560" y="558924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1338. L. P. M., </a:t>
            </a:r>
            <a:r>
              <a:rPr lang="es-ES" i="1" dirty="0" smtClean="0"/>
              <a:t>Metafísica</a:t>
            </a:r>
            <a:r>
              <a:rPr lang="es-ES" dirty="0" smtClean="0"/>
              <a:t>, 1710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Condiciones materiales</a:t>
            </a:r>
          </a:p>
        </p:txBody>
      </p:sp>
      <p:pic>
        <p:nvPicPr>
          <p:cNvPr id="27651" name="Picture 3" descr="C:\Users\casa\Dropbox\UPLA\ANH\Miguel de Viñas, Filosofía escolástica trilaureada\IMG_416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-1491" r="-1368"/>
          <a:stretch/>
        </p:blipFill>
        <p:spPr bwMode="auto">
          <a:xfrm>
            <a:off x="1547664" y="1556792"/>
            <a:ext cx="3492608" cy="4525963"/>
          </a:xfrm>
          <a:prstGeom prst="rect">
            <a:avLst/>
          </a:prstGeom>
          <a:noFill/>
        </p:spPr>
      </p:pic>
      <p:sp>
        <p:nvSpPr>
          <p:cNvPr id="4" name="CuadroTexto 3"/>
          <p:cNvSpPr txBox="1"/>
          <p:nvPr/>
        </p:nvSpPr>
        <p:spPr>
          <a:xfrm>
            <a:off x="5220072" y="537321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ANH, F. A. v. 49. </a:t>
            </a:r>
            <a:r>
              <a:rPr lang="es-ES" dirty="0" smtClean="0"/>
              <a:t>Miguel de </a:t>
            </a:r>
            <a:r>
              <a:rPr lang="es-ES" dirty="0"/>
              <a:t>Viñas (SJ), </a:t>
            </a:r>
            <a:r>
              <a:rPr lang="es-ES" i="1" dirty="0" err="1"/>
              <a:t>Met</a:t>
            </a:r>
            <a:r>
              <a:rPr lang="es-ES" dirty="0"/>
              <a:t>. [CMSM]</a:t>
            </a:r>
            <a:r>
              <a:rPr lang="es-ES" dirty="0" smtClean="0"/>
              <a:t>, 1709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Condiciones materiales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99592" y="5877272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ANH, F. </a:t>
            </a:r>
            <a:r>
              <a:rPr lang="es-ES" dirty="0" smtClean="0"/>
              <a:t>V. </a:t>
            </a:r>
            <a:r>
              <a:rPr lang="es-ES" dirty="0"/>
              <a:t>v. </a:t>
            </a:r>
            <a:r>
              <a:rPr lang="es-ES" dirty="0" smtClean="0"/>
              <a:t>23. </a:t>
            </a:r>
            <a:r>
              <a:rPr lang="es-ES" dirty="0" err="1" smtClean="0"/>
              <a:t>An</a:t>
            </a:r>
            <a:r>
              <a:rPr lang="es-ES" dirty="0" smtClean="0"/>
              <a:t>. </a:t>
            </a:r>
            <a:r>
              <a:rPr lang="es-ES" dirty="0"/>
              <a:t>(SJ), </a:t>
            </a:r>
            <a:r>
              <a:rPr lang="es-ES" i="1" dirty="0" smtClean="0"/>
              <a:t>Física</a:t>
            </a:r>
            <a:r>
              <a:rPr lang="es-ES" dirty="0" smtClean="0"/>
              <a:t> </a:t>
            </a:r>
            <a:r>
              <a:rPr lang="es-ES" dirty="0"/>
              <a:t>[CMSM]</a:t>
            </a:r>
            <a:r>
              <a:rPr lang="es-ES" dirty="0" smtClean="0"/>
              <a:t>, 1727</a:t>
            </a:r>
            <a:endParaRPr lang="es-ES" dirty="0"/>
          </a:p>
        </p:txBody>
      </p:sp>
      <p:pic>
        <p:nvPicPr>
          <p:cNvPr id="6" name="Marcador de contenido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935" r="3935"/>
          <a:stretch/>
        </p:blipFill>
        <p:spPr>
          <a:xfrm>
            <a:off x="899592" y="1412776"/>
            <a:ext cx="6912768" cy="4276725"/>
          </a:xfrm>
        </p:spPr>
      </p:pic>
    </p:spTree>
    <p:extLst>
      <p:ext uri="{BB962C8B-B14F-4D97-AF65-F5344CB8AC3E}">
        <p14:creationId xmlns:p14="http://schemas.microsoft.com/office/powerpoint/2010/main" val="1486095684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s-ES" dirty="0" smtClean="0"/>
              <a:t>Materialidades</a:t>
            </a:r>
            <a:endParaRPr lang="es-ES" dirty="0"/>
          </a:p>
        </p:txBody>
      </p:sp>
      <p:pic>
        <p:nvPicPr>
          <p:cNvPr id="5122" name="Picture 2" descr="C:\Users\casa\Dropbox\UPLA\Archivo Mercedario\Física, Covarrubias\Detall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4038600" cy="3528392"/>
          </a:xfrm>
          <a:prstGeom prst="rect">
            <a:avLst/>
          </a:prstGeom>
          <a:noFill/>
        </p:spPr>
      </p:pic>
      <p:pic>
        <p:nvPicPr>
          <p:cNvPr id="5123" name="Picture 3" descr="C:\Users\casa\Dropbox\UPLA\Archivo Mercedario\Física, Covarrubias\IMG_296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700808"/>
            <a:ext cx="4038600" cy="3528392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755576" y="558924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1337. Ildefonso Covarrubias (O.M), </a:t>
            </a:r>
            <a:r>
              <a:rPr lang="es-ES" i="1" dirty="0" smtClean="0"/>
              <a:t>Física, </a:t>
            </a:r>
            <a:r>
              <a:rPr lang="es-ES" dirty="0" smtClean="0"/>
              <a:t>inicios del</a:t>
            </a:r>
            <a:r>
              <a:rPr lang="es-ES" i="1" dirty="0" smtClean="0"/>
              <a:t> </a:t>
            </a:r>
            <a:r>
              <a:rPr lang="es-ES" dirty="0" smtClean="0"/>
              <a:t>XVIII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Materialidades</a:t>
            </a:r>
          </a:p>
        </p:txBody>
      </p:sp>
      <p:pic>
        <p:nvPicPr>
          <p:cNvPr id="4098" name="Picture 2" descr="C:\Users\casa\Dropbox\UPLA\Archivo Mercedario\Física, Covarrubias\Aspect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4038600" cy="3028950"/>
          </a:xfrm>
          <a:prstGeom prst="rect">
            <a:avLst/>
          </a:prstGeom>
          <a:noFill/>
        </p:spPr>
      </p:pic>
      <p:pic>
        <p:nvPicPr>
          <p:cNvPr id="4099" name="Picture 3" descr="C:\Users\casa\Dropbox\UPLA\Archivo Mercedario\Física, Covarrubias\Inici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700808"/>
            <a:ext cx="4038600" cy="3028950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755576" y="558924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1337. Ildefonso Covarrubias (O.M), </a:t>
            </a:r>
            <a:r>
              <a:rPr lang="es-ES" i="1" dirty="0" smtClean="0"/>
              <a:t>Física, </a:t>
            </a:r>
            <a:r>
              <a:rPr lang="es-ES" dirty="0" smtClean="0"/>
              <a:t>inicios del</a:t>
            </a:r>
            <a:r>
              <a:rPr lang="es-ES" i="1" dirty="0" smtClean="0"/>
              <a:t> </a:t>
            </a:r>
            <a:r>
              <a:rPr lang="es-ES" dirty="0" smtClean="0"/>
              <a:t>XVIII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Materialidades</a:t>
            </a:r>
          </a:p>
        </p:txBody>
      </p:sp>
      <p:pic>
        <p:nvPicPr>
          <p:cNvPr id="9218" name="Picture 2" descr="C:\Users\casa\Dropbox\UPLA\Archivo Mercedario\Filosofía, Sto. Tomás\Aspect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4038600" cy="3028950"/>
          </a:xfrm>
          <a:prstGeom prst="rect">
            <a:avLst/>
          </a:prstGeom>
          <a:noFill/>
        </p:spPr>
      </p:pic>
      <p:pic>
        <p:nvPicPr>
          <p:cNvPr id="9219" name="Picture 3" descr="C:\Users\casa\Dropbox\UPLA\Archivo Mercedario\Filosofía, Sto. Tomás\Inici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916832"/>
            <a:ext cx="4038600" cy="302895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827584" y="5445224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AHME, Ms. 1341. </a:t>
            </a:r>
            <a:r>
              <a:rPr lang="es-ES" dirty="0" err="1" smtClean="0"/>
              <a:t>An</a:t>
            </a:r>
            <a:r>
              <a:rPr lang="es-ES" dirty="0" smtClean="0"/>
              <a:t>., </a:t>
            </a:r>
            <a:r>
              <a:rPr lang="es-ES" i="1" dirty="0" err="1"/>
              <a:t>Philosophia</a:t>
            </a:r>
            <a:r>
              <a:rPr lang="es-ES" i="1" dirty="0"/>
              <a:t> </a:t>
            </a:r>
            <a:r>
              <a:rPr lang="es-ES" i="1" dirty="0" err="1"/>
              <a:t>Aristotelis</a:t>
            </a:r>
            <a:r>
              <a:rPr lang="es-ES" i="1" dirty="0"/>
              <a:t> </a:t>
            </a:r>
            <a:r>
              <a:rPr lang="es-ES" i="1" dirty="0" err="1"/>
              <a:t>iuxta</a:t>
            </a:r>
            <a:r>
              <a:rPr lang="es-ES" i="1" dirty="0"/>
              <a:t> </a:t>
            </a:r>
            <a:r>
              <a:rPr lang="es-ES" i="1" dirty="0" err="1"/>
              <a:t>miram</a:t>
            </a:r>
            <a:r>
              <a:rPr lang="es-ES" i="1" dirty="0"/>
              <a:t> </a:t>
            </a:r>
            <a:r>
              <a:rPr lang="es-ES" i="1" dirty="0" err="1"/>
              <a:t>expositionem</a:t>
            </a:r>
            <a:r>
              <a:rPr lang="es-ES" i="1" dirty="0"/>
              <a:t> </a:t>
            </a:r>
            <a:r>
              <a:rPr lang="es-ES" i="1" dirty="0" err="1"/>
              <a:t>Angelicum</a:t>
            </a:r>
            <a:r>
              <a:rPr lang="es-ES" i="1" dirty="0"/>
              <a:t> </a:t>
            </a:r>
            <a:r>
              <a:rPr lang="es-ES" i="1" dirty="0" err="1"/>
              <a:t>Doctoris</a:t>
            </a:r>
            <a:r>
              <a:rPr lang="es-ES" i="1" dirty="0"/>
              <a:t> </a:t>
            </a:r>
            <a:r>
              <a:rPr lang="es-ES" i="1" dirty="0" err="1"/>
              <a:t>Divi</a:t>
            </a:r>
            <a:r>
              <a:rPr lang="es-ES" i="1" dirty="0"/>
              <a:t> </a:t>
            </a:r>
            <a:r>
              <a:rPr lang="es-ES" i="1" dirty="0" err="1"/>
              <a:t>Thomae</a:t>
            </a:r>
            <a:r>
              <a:rPr lang="es-ES" i="1" dirty="0"/>
              <a:t> </a:t>
            </a:r>
            <a:r>
              <a:rPr lang="es-ES" i="1" dirty="0" err="1" smtClean="0"/>
              <a:t>Aquinatis</a:t>
            </a:r>
            <a:r>
              <a:rPr lang="es-ES" dirty="0" smtClean="0"/>
              <a:t>, s.f. 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Materialidades</a:t>
            </a:r>
          </a:p>
        </p:txBody>
      </p:sp>
      <p:pic>
        <p:nvPicPr>
          <p:cNvPr id="10242" name="Picture 2" descr="C:\Users\casa\Dropbox\UPLA\Archivo Mercedario\Filosofía, Sto. Tomás\Detall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4038600" cy="3028950"/>
          </a:xfrm>
          <a:prstGeom prst="rect">
            <a:avLst/>
          </a:prstGeom>
          <a:noFill/>
        </p:spPr>
      </p:pic>
      <p:pic>
        <p:nvPicPr>
          <p:cNvPr id="10243" name="Picture 3" descr="C:\Users\casa\Dropbox\UPLA\Archivo Mercedario\Filosofía, Sto. Tomás\Pape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44824"/>
            <a:ext cx="4038600" cy="3028950"/>
          </a:xfrm>
          <a:prstGeom prst="rect">
            <a:avLst/>
          </a:prstGeom>
          <a:noFill/>
        </p:spPr>
      </p:pic>
      <p:sp>
        <p:nvSpPr>
          <p:cNvPr id="4" name="Rectángulo 3"/>
          <p:cNvSpPr/>
          <p:nvPr/>
        </p:nvSpPr>
        <p:spPr>
          <a:xfrm>
            <a:off x="755576" y="537321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AHME, Ms. </a:t>
            </a:r>
            <a:r>
              <a:rPr lang="es-ES" dirty="0" smtClean="0"/>
              <a:t>1341. </a:t>
            </a:r>
            <a:r>
              <a:rPr lang="es-ES" dirty="0" err="1"/>
              <a:t>An</a:t>
            </a:r>
            <a:r>
              <a:rPr lang="es-ES" dirty="0"/>
              <a:t>., </a:t>
            </a:r>
            <a:r>
              <a:rPr lang="es-ES" i="1" dirty="0" err="1"/>
              <a:t>Philosophia</a:t>
            </a:r>
            <a:r>
              <a:rPr lang="es-ES" i="1" dirty="0"/>
              <a:t> </a:t>
            </a:r>
            <a:r>
              <a:rPr lang="es-ES" i="1" dirty="0" err="1"/>
              <a:t>Aristotelis</a:t>
            </a:r>
            <a:r>
              <a:rPr lang="es-ES" i="1" dirty="0"/>
              <a:t> </a:t>
            </a:r>
            <a:r>
              <a:rPr lang="es-ES" i="1" dirty="0" err="1"/>
              <a:t>iuxta</a:t>
            </a:r>
            <a:r>
              <a:rPr lang="es-ES" i="1" dirty="0"/>
              <a:t> </a:t>
            </a:r>
            <a:r>
              <a:rPr lang="es-ES" i="1" dirty="0" err="1"/>
              <a:t>miram</a:t>
            </a:r>
            <a:r>
              <a:rPr lang="es-ES" i="1" dirty="0"/>
              <a:t> </a:t>
            </a:r>
            <a:r>
              <a:rPr lang="es-ES" i="1" dirty="0" err="1"/>
              <a:t>expositionem</a:t>
            </a:r>
            <a:r>
              <a:rPr lang="es-ES" i="1" dirty="0"/>
              <a:t> </a:t>
            </a:r>
            <a:r>
              <a:rPr lang="es-ES" i="1" dirty="0" err="1"/>
              <a:t>Angelicum</a:t>
            </a:r>
            <a:r>
              <a:rPr lang="es-ES" i="1" dirty="0"/>
              <a:t> </a:t>
            </a:r>
            <a:r>
              <a:rPr lang="es-ES" i="1" dirty="0" err="1"/>
              <a:t>Doctoris</a:t>
            </a:r>
            <a:r>
              <a:rPr lang="es-ES" i="1" dirty="0"/>
              <a:t> </a:t>
            </a:r>
            <a:r>
              <a:rPr lang="es-ES" i="1" dirty="0" err="1"/>
              <a:t>Divi</a:t>
            </a:r>
            <a:r>
              <a:rPr lang="es-ES" i="1" dirty="0"/>
              <a:t> </a:t>
            </a:r>
            <a:r>
              <a:rPr lang="es-ES" i="1" dirty="0" err="1"/>
              <a:t>Thomae</a:t>
            </a:r>
            <a:r>
              <a:rPr lang="es-ES" i="1" dirty="0"/>
              <a:t> </a:t>
            </a:r>
            <a:r>
              <a:rPr lang="es-ES" i="1" dirty="0" err="1" smtClean="0"/>
              <a:t>Aquinatis</a:t>
            </a:r>
            <a:r>
              <a:rPr lang="es-ES" dirty="0" smtClean="0"/>
              <a:t>, </a:t>
            </a:r>
            <a:r>
              <a:rPr lang="es-ES" dirty="0"/>
              <a:t>s.f. 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Materialidades</a:t>
            </a:r>
          </a:p>
        </p:txBody>
      </p:sp>
      <p:pic>
        <p:nvPicPr>
          <p:cNvPr id="11266" name="Picture 2" descr="C:\Users\casa\Dropbox\UPLA\Archivo Mercedario\Lógica, anónimo jesuita\Aspect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4038600" cy="3028950"/>
          </a:xfrm>
          <a:prstGeom prst="rect">
            <a:avLst/>
          </a:prstGeom>
          <a:noFill/>
        </p:spPr>
      </p:pic>
      <p:pic>
        <p:nvPicPr>
          <p:cNvPr id="11267" name="Picture 3" descr="C:\Users\casa\Dropbox\UPLA\Archivo Mercedario\Lógica, anónimo jesuita\Inici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772816"/>
            <a:ext cx="4038600" cy="302895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755576" y="544522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1339. </a:t>
            </a:r>
            <a:r>
              <a:rPr lang="es-ES" dirty="0" err="1" smtClean="0"/>
              <a:t>An</a:t>
            </a:r>
            <a:r>
              <a:rPr lang="es-ES" dirty="0" smtClean="0"/>
              <a:t>. (SJ), </a:t>
            </a:r>
            <a:r>
              <a:rPr lang="es-ES" i="1" dirty="0"/>
              <a:t>Lógica</a:t>
            </a:r>
            <a:r>
              <a:rPr lang="es-ES" dirty="0"/>
              <a:t>, </a:t>
            </a:r>
            <a:r>
              <a:rPr lang="es-ES" dirty="0" smtClean="0"/>
              <a:t>s.f.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Materialidades</a:t>
            </a:r>
          </a:p>
        </p:txBody>
      </p:sp>
      <p:pic>
        <p:nvPicPr>
          <p:cNvPr id="12290" name="Picture 2" descr="C:\Users\casa\Dropbox\UPLA\Archivo Mercedario\Lógica, anónimo jesuita\Aspecto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4038600" cy="3028950"/>
          </a:xfrm>
          <a:prstGeom prst="rect">
            <a:avLst/>
          </a:prstGeom>
          <a:noFill/>
        </p:spPr>
      </p:pic>
      <p:pic>
        <p:nvPicPr>
          <p:cNvPr id="12291" name="Picture 3" descr="C:\Users\casa\Dropbox\UPLA\Archivo Mercedario\Lógica, anónimo jesuita\Detal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772816"/>
            <a:ext cx="4038600" cy="3028950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755576" y="544522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1339. </a:t>
            </a:r>
            <a:r>
              <a:rPr lang="es-ES" dirty="0" err="1" smtClean="0"/>
              <a:t>An</a:t>
            </a:r>
            <a:r>
              <a:rPr lang="es-ES" dirty="0" smtClean="0"/>
              <a:t>. (SJ), </a:t>
            </a:r>
            <a:r>
              <a:rPr lang="es-ES" i="1" dirty="0"/>
              <a:t>Lógica</a:t>
            </a:r>
            <a:r>
              <a:rPr lang="es-ES" dirty="0"/>
              <a:t>, </a:t>
            </a:r>
            <a:r>
              <a:rPr lang="es-ES" dirty="0" smtClean="0"/>
              <a:t>s.f.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/>
              <a:t>Materialidades</a:t>
            </a:r>
          </a:p>
        </p:txBody>
      </p:sp>
      <p:pic>
        <p:nvPicPr>
          <p:cNvPr id="9" name="Picture 2" descr="C:\Users\casa\Dropbox\UPLA\ANH\Miguel de Viñas, Filosofía escolástica trilaureada\IMG_416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7962" b="7962"/>
          <a:stretch>
            <a:fillRect/>
          </a:stretch>
        </p:blipFill>
        <p:spPr bwMode="auto">
          <a:xfrm>
            <a:off x="467544" y="1340769"/>
            <a:ext cx="4038600" cy="4320479"/>
          </a:xfrm>
          <a:prstGeom prst="rect">
            <a:avLst/>
          </a:prstGeom>
          <a:noFill/>
        </p:spPr>
      </p:pic>
      <p:pic>
        <p:nvPicPr>
          <p:cNvPr id="10" name="Picture 2" descr="C:\Users\casa\Dropbox\UPLA\ANH\Física, anónimo\IMG_4157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/>
          <a:srcRect t="7921" b="22045"/>
          <a:stretch/>
        </p:blipFill>
        <p:spPr bwMode="auto">
          <a:xfrm rot="5400000">
            <a:off x="4247964" y="1880828"/>
            <a:ext cx="4320480" cy="3240360"/>
          </a:xfrm>
          <a:prstGeom prst="rect">
            <a:avLst/>
          </a:prstGeom>
          <a:noFill/>
        </p:spPr>
      </p:pic>
      <p:sp>
        <p:nvSpPr>
          <p:cNvPr id="11" name="CuadroTexto 10"/>
          <p:cNvSpPr txBox="1"/>
          <p:nvPr/>
        </p:nvSpPr>
        <p:spPr>
          <a:xfrm>
            <a:off x="323528" y="602128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49. M. de Viñas (SJ), </a:t>
            </a:r>
            <a:r>
              <a:rPr lang="es-ES" i="1" dirty="0" err="1" smtClean="0"/>
              <a:t>Met</a:t>
            </a:r>
            <a:r>
              <a:rPr lang="es-ES" dirty="0" smtClean="0"/>
              <a:t>. 1709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004048" y="602128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83. </a:t>
            </a:r>
            <a:r>
              <a:rPr lang="es-ES" dirty="0" err="1" smtClean="0"/>
              <a:t>An</a:t>
            </a:r>
            <a:r>
              <a:rPr lang="es-ES" dirty="0" smtClean="0"/>
              <a:t>., </a:t>
            </a:r>
            <a:r>
              <a:rPr lang="es-ES" i="1" dirty="0" smtClean="0"/>
              <a:t>Fis</a:t>
            </a:r>
            <a:r>
              <a:rPr lang="es-ES" dirty="0" smtClean="0"/>
              <a:t>. 1698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354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ES" dirty="0"/>
              <a:t>Materialidades</a:t>
            </a:r>
          </a:p>
        </p:txBody>
      </p:sp>
      <p:pic>
        <p:nvPicPr>
          <p:cNvPr id="34818" name="Picture 2" descr="C:\Users\casa\Dropbox\UPLA\Archivo OFM\Fuica\IMG_32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4819" name="Picture 3" descr="C:\Users\casa\Dropbox\UPLA\Archivo OFM\Fuica\IMG_32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4038600" cy="302895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4644008" y="522920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AF. </a:t>
            </a:r>
            <a:r>
              <a:rPr lang="es-ES" dirty="0"/>
              <a:t>Juan de </a:t>
            </a:r>
            <a:r>
              <a:rPr lang="es-ES" dirty="0" smtClean="0"/>
              <a:t>Fuica (OFM), </a:t>
            </a:r>
            <a:r>
              <a:rPr lang="es-ES" i="1" dirty="0" smtClean="0"/>
              <a:t>Comentarios </a:t>
            </a:r>
            <a:r>
              <a:rPr lang="es-ES" i="1" dirty="0"/>
              <a:t>filosóficos</a:t>
            </a:r>
            <a:r>
              <a:rPr lang="es-ES" dirty="0"/>
              <a:t>, </a:t>
            </a:r>
            <a:r>
              <a:rPr lang="es-ES" dirty="0" smtClean="0"/>
              <a:t>1687</a:t>
            </a:r>
            <a:r>
              <a:rPr lang="es-ES" dirty="0"/>
              <a:t>-1689</a:t>
            </a:r>
          </a:p>
        </p:txBody>
      </p:sp>
    </p:spTree>
    <p:extLst>
      <p:ext uri="{BB962C8B-B14F-4D97-AF65-F5344CB8AC3E}">
        <p14:creationId xmlns:p14="http://schemas.microsoft.com/office/powerpoint/2010/main" val="2249604403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Materialidades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4" descr="IMG_015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r="16676"/>
          <a:stretch>
            <a:fillRect/>
          </a:stretch>
        </p:blipFill>
        <p:spPr>
          <a:xfrm>
            <a:off x="467544" y="1556792"/>
            <a:ext cx="4038600" cy="4525963"/>
          </a:xfrm>
          <a:prstGeom prst="rect">
            <a:avLst/>
          </a:prstGeom>
        </p:spPr>
      </p:pic>
      <p:pic>
        <p:nvPicPr>
          <p:cNvPr id="8" name="Marcador de contenido 5" descr="IMG_0153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r="166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11869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Materialidades: ilustraciones</a:t>
            </a:r>
          </a:p>
        </p:txBody>
      </p:sp>
      <p:pic>
        <p:nvPicPr>
          <p:cNvPr id="5" name="Marcador de contenido 4" descr="IMG_0677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28" b="-1514"/>
          <a:stretch/>
        </p:blipFill>
        <p:spPr>
          <a:xfrm>
            <a:off x="457200" y="1556792"/>
            <a:ext cx="4258816" cy="3528392"/>
          </a:xfrm>
        </p:spPr>
      </p:pic>
      <p:pic>
        <p:nvPicPr>
          <p:cNvPr id="6" name="Marcador de contenido 5" descr="IMG_0702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6" b="-669"/>
          <a:stretch/>
        </p:blipFill>
        <p:spPr>
          <a:xfrm>
            <a:off x="4860032" y="1628800"/>
            <a:ext cx="3822576" cy="3384376"/>
          </a:xfrm>
        </p:spPr>
      </p:pic>
      <p:sp>
        <p:nvSpPr>
          <p:cNvPr id="7" name="CuadroTexto 6"/>
          <p:cNvSpPr txBox="1"/>
          <p:nvPr/>
        </p:nvSpPr>
        <p:spPr>
          <a:xfrm>
            <a:off x="1043608" y="544522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84. </a:t>
            </a:r>
            <a:r>
              <a:rPr lang="es-ES" dirty="0" err="1" smtClean="0"/>
              <a:t>An</a:t>
            </a:r>
            <a:r>
              <a:rPr lang="es-ES" dirty="0" smtClean="0"/>
              <a:t>, </a:t>
            </a:r>
            <a:r>
              <a:rPr lang="es-ES" i="1" dirty="0" err="1" smtClean="0"/>
              <a:t>Summulae</a:t>
            </a:r>
            <a:r>
              <a:rPr lang="es-ES" dirty="0" smtClean="0"/>
              <a:t>, 1707 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Materialidades: ilustraciones</a:t>
            </a:r>
          </a:p>
        </p:txBody>
      </p:sp>
      <p:pic>
        <p:nvPicPr>
          <p:cNvPr id="7" name="Marcador de contenido 4" descr="Captura de pantalla 2019-07-23 20.44.50.pn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5" r="22115"/>
          <a:stretch/>
        </p:blipFill>
        <p:spPr>
          <a:xfrm>
            <a:off x="467544" y="1340768"/>
            <a:ext cx="4038600" cy="4525963"/>
          </a:xfrm>
        </p:spPr>
      </p:pic>
      <p:pic>
        <p:nvPicPr>
          <p:cNvPr id="8" name="Marcador de contenido 5" descr="Captura de pantalla 2019-07-23 20.46.40.pn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5" r="22115"/>
          <a:stretch/>
        </p:blipFill>
        <p:spPr>
          <a:xfrm>
            <a:off x="4644008" y="1340768"/>
            <a:ext cx="4038600" cy="4525963"/>
          </a:xfrm>
        </p:spPr>
      </p:pic>
      <p:sp>
        <p:nvSpPr>
          <p:cNvPr id="9" name="CuadroTexto 8"/>
          <p:cNvSpPr txBox="1"/>
          <p:nvPr/>
        </p:nvSpPr>
        <p:spPr>
          <a:xfrm>
            <a:off x="1043608" y="6093296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69. Luciano Sotomayor (OFM), </a:t>
            </a:r>
            <a:r>
              <a:rPr lang="es-ES" i="1" dirty="0" err="1" smtClean="0"/>
              <a:t>Summulae</a:t>
            </a:r>
            <a:r>
              <a:rPr lang="es-ES" dirty="0" smtClean="0"/>
              <a:t>, 1739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Materialidades: ilustraciones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043608" y="6093296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81. Valentino Claver, </a:t>
            </a:r>
            <a:r>
              <a:rPr lang="es-ES" i="1" dirty="0" err="1"/>
              <a:t>I</a:t>
            </a:r>
            <a:r>
              <a:rPr lang="es-ES" i="1" dirty="0" err="1" smtClean="0"/>
              <a:t>ntroductio</a:t>
            </a:r>
            <a:r>
              <a:rPr lang="es-ES" i="1" dirty="0" smtClean="0"/>
              <a:t> ad </a:t>
            </a:r>
            <a:r>
              <a:rPr lang="es-ES" i="1" dirty="0" err="1" smtClean="0"/>
              <a:t>logicam</a:t>
            </a:r>
            <a:r>
              <a:rPr lang="es-ES" i="1" dirty="0" smtClean="0"/>
              <a:t>, </a:t>
            </a:r>
            <a:r>
              <a:rPr lang="es-ES" dirty="0" smtClean="0"/>
              <a:t>[</a:t>
            </a:r>
            <a:r>
              <a:rPr lang="es-ES" dirty="0" err="1" smtClean="0"/>
              <a:t>Bilbilis</a:t>
            </a:r>
            <a:r>
              <a:rPr lang="es-ES" dirty="0" smtClean="0"/>
              <a:t>], 1668</a:t>
            </a:r>
            <a:endParaRPr lang="es-ES" dirty="0"/>
          </a:p>
        </p:txBody>
      </p:sp>
      <p:pic>
        <p:nvPicPr>
          <p:cNvPr id="4" name="Marcador de contenido 3" descr="IMG_0193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8" t="1464" r="6270" b="3594"/>
          <a:stretch/>
        </p:blipFill>
        <p:spPr>
          <a:xfrm>
            <a:off x="179512" y="1556792"/>
            <a:ext cx="4248472" cy="4080993"/>
          </a:xfrm>
        </p:spPr>
      </p:pic>
      <p:pic>
        <p:nvPicPr>
          <p:cNvPr id="6" name="Marcador de contenido 5" descr="IMG_0225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4" t="4597" r="6732" b="1866"/>
          <a:stretch/>
        </p:blipFill>
        <p:spPr>
          <a:xfrm>
            <a:off x="4644009" y="1556792"/>
            <a:ext cx="4176464" cy="4104456"/>
          </a:xfrm>
        </p:spPr>
      </p:pic>
    </p:spTree>
    <p:extLst>
      <p:ext uri="{BB962C8B-B14F-4D97-AF65-F5344CB8AC3E}">
        <p14:creationId xmlns:p14="http://schemas.microsoft.com/office/powerpoint/2010/main" val="315551538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Materialidades: ilustraciones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95536" y="5301208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69. Luciano Sotomayor (OFM), </a:t>
            </a:r>
            <a:r>
              <a:rPr lang="es-ES" i="1" dirty="0" err="1" smtClean="0"/>
              <a:t>Summulae</a:t>
            </a:r>
            <a:r>
              <a:rPr lang="es-ES" dirty="0" smtClean="0"/>
              <a:t>, 1739</a:t>
            </a:r>
            <a:endParaRPr lang="es-ES" dirty="0"/>
          </a:p>
        </p:txBody>
      </p:sp>
      <p:pic>
        <p:nvPicPr>
          <p:cNvPr id="4" name="Marcador de contenido 3" descr="Captura de pantalla 2019-07-23 20.39.36.pn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73" b="-704"/>
          <a:stretch/>
        </p:blipFill>
        <p:spPr>
          <a:xfrm>
            <a:off x="395536" y="1556792"/>
            <a:ext cx="4038600" cy="3456384"/>
          </a:xfrm>
        </p:spPr>
      </p:pic>
      <p:pic>
        <p:nvPicPr>
          <p:cNvPr id="6" name="Marcador de contenido 5" descr="Anónimo, Curso de Lógica (1714), F. A., v. 56, ff. 192v-193r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4" b="-1596"/>
          <a:stretch/>
        </p:blipFill>
        <p:spPr>
          <a:xfrm>
            <a:off x="4644008" y="1628800"/>
            <a:ext cx="4038600" cy="3384376"/>
          </a:xfrm>
        </p:spPr>
      </p:pic>
      <p:sp>
        <p:nvSpPr>
          <p:cNvPr id="10" name="CuadroTexto 9"/>
          <p:cNvSpPr txBox="1"/>
          <p:nvPr/>
        </p:nvSpPr>
        <p:spPr>
          <a:xfrm>
            <a:off x="4716016" y="537321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56. </a:t>
            </a:r>
            <a:r>
              <a:rPr lang="es-ES" dirty="0" err="1" smtClean="0"/>
              <a:t>An</a:t>
            </a:r>
            <a:r>
              <a:rPr lang="es-ES" dirty="0" smtClean="0"/>
              <a:t>. </a:t>
            </a:r>
            <a:r>
              <a:rPr lang="es-ES" i="1" dirty="0" smtClean="0"/>
              <a:t>Lógica</a:t>
            </a:r>
            <a:r>
              <a:rPr lang="es-ES" dirty="0" smtClean="0"/>
              <a:t>, 1714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925314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dirty="0"/>
              <a:t>Materialidades: ilustraciones</a:t>
            </a:r>
          </a:p>
        </p:txBody>
      </p:sp>
      <p:pic>
        <p:nvPicPr>
          <p:cNvPr id="38914" name="Picture 2" descr="C:\Users\casa\Dropbox\UPLA\Archivo OFM\Fuica\IMG_32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2999020" cy="4525963"/>
          </a:xfrm>
          <a:prstGeom prst="rect">
            <a:avLst/>
          </a:prstGeom>
          <a:noFill/>
        </p:spPr>
      </p:pic>
      <p:pic>
        <p:nvPicPr>
          <p:cNvPr id="38915" name="Picture 3" descr="C:\Users\casa\Dropbox\UPLA\Archivo OFM\Fuica\Portada Defens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68760"/>
            <a:ext cx="4038600" cy="4151452"/>
          </a:xfrm>
          <a:prstGeom prst="rect">
            <a:avLst/>
          </a:prstGeom>
          <a:noFill/>
        </p:spPr>
      </p:pic>
      <p:sp>
        <p:nvSpPr>
          <p:cNvPr id="6" name="CuadroTexto 5"/>
          <p:cNvSpPr txBox="1"/>
          <p:nvPr/>
        </p:nvSpPr>
        <p:spPr>
          <a:xfrm>
            <a:off x="4572000" y="566124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AF. </a:t>
            </a:r>
            <a:r>
              <a:rPr lang="es-ES" dirty="0"/>
              <a:t>Juan de </a:t>
            </a:r>
            <a:r>
              <a:rPr lang="es-ES" dirty="0" smtClean="0"/>
              <a:t>Fuica (OFM), </a:t>
            </a:r>
            <a:r>
              <a:rPr lang="es-ES" i="1" dirty="0" smtClean="0"/>
              <a:t>Comentarios </a:t>
            </a:r>
            <a:r>
              <a:rPr lang="es-ES" i="1" dirty="0"/>
              <a:t>filosóficos</a:t>
            </a:r>
            <a:r>
              <a:rPr lang="es-ES" dirty="0"/>
              <a:t>, </a:t>
            </a:r>
            <a:r>
              <a:rPr lang="es-ES" dirty="0" smtClean="0"/>
              <a:t>1687</a:t>
            </a:r>
            <a:r>
              <a:rPr lang="es-ES" dirty="0"/>
              <a:t>-1689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i="1" dirty="0" smtClean="0"/>
              <a:t>Lengua latina: abundantes abreviaturas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19256" cy="1540767"/>
          </a:xfrm>
        </p:spPr>
        <p:txBody>
          <a:bodyPr/>
          <a:lstStyle/>
          <a:p>
            <a:pPr algn="just"/>
            <a:r>
              <a:rPr lang="es-ES" i="1" dirty="0" smtClean="0">
                <a:latin typeface="Garamond" pitchFamily="18" charset="0"/>
              </a:rPr>
              <a:t>Aristóteles</a:t>
            </a:r>
            <a:r>
              <a:rPr lang="es-ES" dirty="0" smtClean="0">
                <a:latin typeface="Garamond" pitchFamily="18" charset="0"/>
              </a:rPr>
              <a:t>: «…lo que también ha notado Aristóteles cuando dice que el intelecto llega desde fuera». Distinción 4, cuestión 2. </a:t>
            </a:r>
          </a:p>
          <a:p>
            <a:endParaRPr lang="es-ES" dirty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84984"/>
            <a:ext cx="8280920" cy="326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i="1" dirty="0" smtClean="0"/>
              <a:t>Lengua latina: caligrafía</a:t>
            </a:r>
            <a:endParaRPr lang="es-ES" dirty="0"/>
          </a:p>
        </p:txBody>
      </p:sp>
      <p:pic>
        <p:nvPicPr>
          <p:cNvPr id="8" name="Marcador de contenido 7" descr="Anónimo, Física, F. A., v. 83, ff. 108v-109r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" r="2805" b="3101"/>
          <a:stretch/>
        </p:blipFill>
        <p:spPr>
          <a:xfrm>
            <a:off x="1187624" y="1412776"/>
            <a:ext cx="6333778" cy="4464495"/>
          </a:xfrm>
        </p:spPr>
      </p:pic>
      <p:sp>
        <p:nvSpPr>
          <p:cNvPr id="9" name="CuadroTexto 8"/>
          <p:cNvSpPr txBox="1"/>
          <p:nvPr/>
        </p:nvSpPr>
        <p:spPr>
          <a:xfrm>
            <a:off x="1187624" y="6093296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83. </a:t>
            </a:r>
            <a:r>
              <a:rPr lang="es-ES" dirty="0" err="1" smtClean="0"/>
              <a:t>An</a:t>
            </a:r>
            <a:r>
              <a:rPr lang="es-ES" dirty="0" smtClean="0"/>
              <a:t>. </a:t>
            </a:r>
            <a:r>
              <a:rPr lang="es-ES" i="1" dirty="0" smtClean="0"/>
              <a:t>Física</a:t>
            </a:r>
            <a:r>
              <a:rPr lang="es-ES" dirty="0" smtClean="0"/>
              <a:t>, 1698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0749470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 smtClean="0"/>
              <a:t>Lectores</a:t>
            </a:r>
            <a:endParaRPr lang="es-ES" dirty="0"/>
          </a:p>
        </p:txBody>
      </p:sp>
      <p:pic>
        <p:nvPicPr>
          <p:cNvPr id="6147" name="Picture 3" descr="C:\Users\casa\Dropbox\UPLA\Archivo Mercedario\Física, Covarrubias\Fin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-15" b="-15"/>
          <a:stretch>
            <a:fillRect/>
          </a:stretch>
        </p:blipFill>
        <p:spPr bwMode="auto">
          <a:xfrm>
            <a:off x="683568" y="1412777"/>
            <a:ext cx="3394472" cy="4320480"/>
          </a:xfrm>
          <a:prstGeom prst="rect">
            <a:avLst/>
          </a:prstGeom>
          <a:noFill/>
        </p:spPr>
      </p:pic>
      <p:pic>
        <p:nvPicPr>
          <p:cNvPr id="6" name="Picture 2" descr="C:\Users\casa\Dropbox\UPLA\ANH\Miguel de Viñas, Filosofía escolástica trilaureada\IMG_417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-9470" r="-9470"/>
          <a:stretch>
            <a:fillRect/>
          </a:stretch>
        </p:blipFill>
        <p:spPr bwMode="auto">
          <a:xfrm>
            <a:off x="4499992" y="1412776"/>
            <a:ext cx="4038600" cy="4320480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683568" y="5805264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1337. Ildefonso Covarrubias (O.M), </a:t>
            </a:r>
            <a:r>
              <a:rPr lang="es-ES" i="1" dirty="0" smtClean="0"/>
              <a:t>Física, </a:t>
            </a:r>
            <a:r>
              <a:rPr lang="es-ES" dirty="0" smtClean="0"/>
              <a:t>inicios del</a:t>
            </a:r>
            <a:r>
              <a:rPr lang="es-ES" i="1" dirty="0" smtClean="0"/>
              <a:t> </a:t>
            </a:r>
            <a:r>
              <a:rPr lang="es-ES" dirty="0" smtClean="0"/>
              <a:t>XVIII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4860032" y="580526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ANH, F. A. v. 49. </a:t>
            </a:r>
            <a:r>
              <a:rPr lang="es-ES" dirty="0" smtClean="0"/>
              <a:t>Miguel de </a:t>
            </a:r>
            <a:r>
              <a:rPr lang="es-ES" dirty="0"/>
              <a:t>Viñas (SJ), </a:t>
            </a:r>
            <a:r>
              <a:rPr lang="es-ES" i="1" dirty="0" err="1"/>
              <a:t>Met</a:t>
            </a:r>
            <a:r>
              <a:rPr lang="es-ES" dirty="0" smtClean="0"/>
              <a:t>., </a:t>
            </a:r>
            <a:r>
              <a:rPr lang="es-ES" dirty="0"/>
              <a:t>1709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 smtClean="0"/>
              <a:t>Lectores</a:t>
            </a:r>
            <a:endParaRPr lang="es-ES" dirty="0"/>
          </a:p>
        </p:txBody>
      </p:sp>
      <p:pic>
        <p:nvPicPr>
          <p:cNvPr id="8" name="Marcador de contenido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2" y="1412776"/>
            <a:ext cx="3886200" cy="4248473"/>
          </a:xfrm>
        </p:spPr>
      </p:pic>
      <p:pic>
        <p:nvPicPr>
          <p:cNvPr id="9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4008" y="1412777"/>
            <a:ext cx="4038600" cy="4248472"/>
          </a:xfrm>
        </p:spPr>
      </p:pic>
      <p:sp>
        <p:nvSpPr>
          <p:cNvPr id="10" name="CuadroTexto 9"/>
          <p:cNvSpPr txBox="1"/>
          <p:nvPr/>
        </p:nvSpPr>
        <p:spPr>
          <a:xfrm>
            <a:off x="467544" y="594928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BNCH. Agustín </a:t>
            </a:r>
            <a:r>
              <a:rPr lang="es-ES" dirty="0" err="1" smtClean="0"/>
              <a:t>Narbarte</a:t>
            </a:r>
            <a:r>
              <a:rPr lang="es-ES" dirty="0" smtClean="0"/>
              <a:t> (SJ), </a:t>
            </a:r>
            <a:r>
              <a:rPr lang="es-ES" i="1" dirty="0" smtClean="0"/>
              <a:t>De anima </a:t>
            </a:r>
            <a:r>
              <a:rPr lang="es-ES" dirty="0" smtClean="0"/>
              <a:t>&amp; </a:t>
            </a:r>
            <a:r>
              <a:rPr lang="es-ES" i="1" dirty="0" err="1" smtClean="0"/>
              <a:t>Metaphysica</a:t>
            </a:r>
            <a:r>
              <a:rPr lang="es-ES" dirty="0" smtClean="0"/>
              <a:t> [CMSM], 1722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311886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ES" dirty="0" smtClean="0"/>
              <a:t>Lectores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7544" y="594928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A., v.  89. Juan de Sorozábal, </a:t>
            </a:r>
            <a:r>
              <a:rPr lang="es-ES" i="1" dirty="0" smtClean="0"/>
              <a:t>Física</a:t>
            </a:r>
            <a:r>
              <a:rPr lang="es-ES" dirty="0" smtClean="0"/>
              <a:t> [CMSM], 1724 </a:t>
            </a:r>
            <a:endParaRPr lang="es-ES" dirty="0"/>
          </a:p>
        </p:txBody>
      </p:sp>
      <p:pic>
        <p:nvPicPr>
          <p:cNvPr id="11" name="Marcador de contenido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16" b="3459"/>
          <a:stretch/>
        </p:blipFill>
        <p:spPr>
          <a:xfrm>
            <a:off x="395536" y="1268760"/>
            <a:ext cx="3759200" cy="4139496"/>
          </a:xfr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3968" y="1268760"/>
            <a:ext cx="4248472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63186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Lectores</a:t>
            </a:r>
            <a:endParaRPr lang="es-ES" dirty="0"/>
          </a:p>
        </p:txBody>
      </p:sp>
      <p:pic>
        <p:nvPicPr>
          <p:cNvPr id="17410" name="Picture 2" descr="C:\Users\casa\Dropbox\UPLA\Archivo SI\Manuel Antonio Talavera\Étic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3394472" cy="4525963"/>
          </a:xfrm>
          <a:prstGeom prst="rect">
            <a:avLst/>
          </a:prstGeom>
          <a:noFill/>
        </p:spPr>
      </p:pic>
      <p:sp>
        <p:nvSpPr>
          <p:cNvPr id="4" name="CuadroTexto 3"/>
          <p:cNvSpPr txBox="1"/>
          <p:nvPr/>
        </p:nvSpPr>
        <p:spPr>
          <a:xfrm>
            <a:off x="4788024" y="5013176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ASJ, Ms. 2/I/311 </a:t>
            </a:r>
            <a:r>
              <a:rPr lang="es-ES" dirty="0" err="1" smtClean="0"/>
              <a:t>Carp</a:t>
            </a:r>
            <a:r>
              <a:rPr lang="es-ES" dirty="0" smtClean="0"/>
              <a:t>. 8.</a:t>
            </a:r>
          </a:p>
          <a:p>
            <a:r>
              <a:rPr lang="es-ES" dirty="0" smtClean="0"/>
              <a:t>Manuel Antonio </a:t>
            </a:r>
            <a:r>
              <a:rPr lang="es-ES" dirty="0"/>
              <a:t>Talavera, </a:t>
            </a:r>
            <a:r>
              <a:rPr lang="es-ES" i="1" dirty="0" smtClean="0"/>
              <a:t>Ética </a:t>
            </a:r>
            <a:r>
              <a:rPr lang="es-ES" dirty="0"/>
              <a:t>[</a:t>
            </a:r>
            <a:r>
              <a:rPr lang="es-ES" dirty="0" err="1"/>
              <a:t>Conv</a:t>
            </a:r>
            <a:r>
              <a:rPr lang="es-ES" dirty="0"/>
              <a:t>. Carolino], </a:t>
            </a:r>
            <a:r>
              <a:rPr lang="es-ES" dirty="0" smtClean="0"/>
              <a:t>1791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Lectores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470" r="1470"/>
          <a:stretch/>
        </p:blipFill>
        <p:spPr>
          <a:xfrm>
            <a:off x="4572000" y="1628800"/>
            <a:ext cx="3960813" cy="3096344"/>
          </a:xfrm>
        </p:spPr>
      </p:pic>
      <p:pic>
        <p:nvPicPr>
          <p:cNvPr id="9" name="Marcador de contenido 8" descr="NuevoDocumento_12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8" t="15441" r="-597" b="15964"/>
          <a:stretch/>
        </p:blipFill>
        <p:spPr>
          <a:xfrm>
            <a:off x="395536" y="1628800"/>
            <a:ext cx="3888432" cy="3104622"/>
          </a:xfrm>
        </p:spPr>
      </p:pic>
      <p:sp>
        <p:nvSpPr>
          <p:cNvPr id="4" name="CuadroTexto 3"/>
          <p:cNvSpPr txBox="1"/>
          <p:nvPr/>
        </p:nvSpPr>
        <p:spPr>
          <a:xfrm>
            <a:off x="467544" y="544522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ACAB, UCH, Col. Ms AH 0139. Manuel Antonio </a:t>
            </a:r>
            <a:r>
              <a:rPr lang="es-ES" dirty="0"/>
              <a:t>Talavera, </a:t>
            </a:r>
            <a:r>
              <a:rPr lang="es-ES" i="1" dirty="0" smtClean="0"/>
              <a:t>Física </a:t>
            </a:r>
            <a:r>
              <a:rPr lang="es-ES" dirty="0" smtClean="0"/>
              <a:t>[</a:t>
            </a:r>
            <a:r>
              <a:rPr lang="es-ES" dirty="0" err="1" smtClean="0"/>
              <a:t>Conv</a:t>
            </a:r>
            <a:r>
              <a:rPr lang="es-ES" dirty="0" smtClean="0"/>
              <a:t>. Carolino], 1792</a:t>
            </a:r>
          </a:p>
        </p:txBody>
      </p:sp>
    </p:spTree>
    <p:extLst>
      <p:ext uri="{BB962C8B-B14F-4D97-AF65-F5344CB8AC3E}">
        <p14:creationId xmlns:p14="http://schemas.microsoft.com/office/powerpoint/2010/main" val="209197746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pic>
        <p:nvPicPr>
          <p:cNvPr id="34818" name="Picture 2" descr="C:\Users\casa\Dropbox\UPLA\Archivo OFM\Fuica\IMG_32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34819" name="Picture 3" descr="C:\Users\casa\Dropbox\UPLA\Archivo OFM\Fuica\IMG_32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4038600" cy="302895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4644008" y="508518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AF. </a:t>
            </a:r>
            <a:r>
              <a:rPr lang="es-ES" dirty="0"/>
              <a:t>Juan de </a:t>
            </a:r>
            <a:r>
              <a:rPr lang="es-ES" dirty="0" smtClean="0"/>
              <a:t>Fuica (OFM), </a:t>
            </a:r>
            <a:r>
              <a:rPr lang="es-ES" i="1" dirty="0" smtClean="0"/>
              <a:t>Comentarios filosóficos</a:t>
            </a:r>
            <a:r>
              <a:rPr lang="es-ES" dirty="0" smtClean="0"/>
              <a:t> [CGSOC-CSDA], 1687</a:t>
            </a:r>
            <a:r>
              <a:rPr lang="es-ES" dirty="0"/>
              <a:t>-</a:t>
            </a:r>
            <a:r>
              <a:rPr lang="es-ES" dirty="0" smtClean="0"/>
              <a:t>1689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2401194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pic>
        <p:nvPicPr>
          <p:cNvPr id="35842" name="Picture 2" descr="C:\Users\casa\Dropbox\UPLA\Archivo OFM\Fuica\Logic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4038600" cy="3136391"/>
          </a:xfrm>
          <a:prstGeom prst="rect">
            <a:avLst/>
          </a:prstGeom>
          <a:noFill/>
        </p:spPr>
      </p:pic>
      <p:pic>
        <p:nvPicPr>
          <p:cNvPr id="35843" name="Picture 3" descr="C:\Users\casa\Dropbox\UPLA\Archivo OFM\Fuica\Físic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6886" y="1600200"/>
            <a:ext cx="3321228" cy="4525963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539552" y="508518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AF. </a:t>
            </a:r>
            <a:r>
              <a:rPr lang="es-ES" dirty="0"/>
              <a:t>Juan de </a:t>
            </a:r>
            <a:r>
              <a:rPr lang="es-ES" dirty="0" smtClean="0"/>
              <a:t>Fuica (OFM), </a:t>
            </a:r>
            <a:r>
              <a:rPr lang="es-ES" i="1" dirty="0" smtClean="0"/>
              <a:t>Comentarios filosóficos</a:t>
            </a:r>
            <a:r>
              <a:rPr lang="es-ES" dirty="0" smtClean="0"/>
              <a:t> </a:t>
            </a:r>
            <a:r>
              <a:rPr lang="es-ES" dirty="0"/>
              <a:t>[CGSOC-CSDA</a:t>
            </a:r>
            <a:r>
              <a:rPr lang="es-ES" dirty="0" smtClean="0"/>
              <a:t>], 1687</a:t>
            </a:r>
            <a:r>
              <a:rPr lang="es-ES" dirty="0"/>
              <a:t>-1689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pic>
        <p:nvPicPr>
          <p:cNvPr id="36866" name="Picture 2" descr="C:\Users\casa\Dropbox\UPLA\Archivo OFM\Fuica\Met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2902694" cy="4525963"/>
          </a:xfrm>
          <a:prstGeom prst="rect">
            <a:avLst/>
          </a:prstGeom>
          <a:noFill/>
        </p:spPr>
      </p:pic>
      <p:pic>
        <p:nvPicPr>
          <p:cNvPr id="36867" name="Picture 3" descr="C:\Users\casa\Dropbox\UPLA\Archivo OFM\Fuica\G&amp;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124744"/>
            <a:ext cx="3044021" cy="4525963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1043608" y="580526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AF. </a:t>
            </a:r>
            <a:r>
              <a:rPr lang="es-ES" dirty="0"/>
              <a:t>Juan de </a:t>
            </a:r>
            <a:r>
              <a:rPr lang="es-ES" dirty="0" smtClean="0"/>
              <a:t>Fuica (OFM), </a:t>
            </a:r>
            <a:r>
              <a:rPr lang="es-ES" i="1" dirty="0" smtClean="0"/>
              <a:t>Comentarios filosóficos</a:t>
            </a:r>
            <a:r>
              <a:rPr lang="es-ES" dirty="0"/>
              <a:t> [CGSOC-CSDA</a:t>
            </a:r>
            <a:r>
              <a:rPr lang="es-ES" dirty="0" smtClean="0"/>
              <a:t>], 1687</a:t>
            </a:r>
            <a:r>
              <a:rPr lang="es-ES" dirty="0"/>
              <a:t>-1689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pic>
        <p:nvPicPr>
          <p:cNvPr id="37890" name="Picture 2" descr="C:\Users\casa\Dropbox\UPLA\Archivo OFM\Fuica\De anim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547" y="1600200"/>
            <a:ext cx="3365905" cy="4525963"/>
          </a:xfrm>
          <a:prstGeom prst="rect">
            <a:avLst/>
          </a:prstGeom>
          <a:noFill/>
        </p:spPr>
      </p:pic>
      <p:pic>
        <p:nvPicPr>
          <p:cNvPr id="37891" name="Picture 3" descr="C:\Users\casa\Dropbox\UPLA\Archivo OFM\Fuica\ilustració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56792"/>
            <a:ext cx="4038600" cy="3279361"/>
          </a:xfrm>
          <a:prstGeom prst="rect">
            <a:avLst/>
          </a:prstGeom>
          <a:noFill/>
        </p:spPr>
      </p:pic>
      <p:sp>
        <p:nvSpPr>
          <p:cNvPr id="6" name="CuadroTexto 5"/>
          <p:cNvSpPr txBox="1"/>
          <p:nvPr/>
        </p:nvSpPr>
        <p:spPr>
          <a:xfrm>
            <a:off x="4644008" y="522920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AF. </a:t>
            </a:r>
            <a:r>
              <a:rPr lang="es-ES" dirty="0"/>
              <a:t>Juan de </a:t>
            </a:r>
            <a:r>
              <a:rPr lang="es-ES" dirty="0" smtClean="0"/>
              <a:t>Fuica (OFM), </a:t>
            </a:r>
            <a:r>
              <a:rPr lang="es-ES" i="1" dirty="0" smtClean="0"/>
              <a:t>Comentarios filosóficos</a:t>
            </a:r>
            <a:r>
              <a:rPr lang="es-ES" dirty="0"/>
              <a:t> [CGSOC-CSDA], </a:t>
            </a:r>
            <a:r>
              <a:rPr lang="es-ES" dirty="0" smtClean="0"/>
              <a:t>1687</a:t>
            </a:r>
            <a:r>
              <a:rPr lang="es-ES" dirty="0"/>
              <a:t>-1689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427984" y="5373216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78. Manuel de Ovalle (SJ), </a:t>
            </a:r>
            <a:r>
              <a:rPr lang="es-ES" i="1" dirty="0" smtClean="0"/>
              <a:t>Log., </a:t>
            </a:r>
            <a:r>
              <a:rPr lang="es-ES" i="1" dirty="0" err="1" smtClean="0"/>
              <a:t>Phys</a:t>
            </a:r>
            <a:r>
              <a:rPr lang="es-ES" i="1" dirty="0" smtClean="0"/>
              <a:t>., </a:t>
            </a:r>
            <a:r>
              <a:rPr lang="es-ES" i="1" dirty="0" err="1" smtClean="0"/>
              <a:t>Met</a:t>
            </a:r>
            <a:r>
              <a:rPr lang="es-ES" i="1" dirty="0" smtClean="0"/>
              <a:t>. Certamen</a:t>
            </a:r>
            <a:r>
              <a:rPr lang="es-ES" dirty="0" smtClean="0"/>
              <a:t> [CMSM], 1705-1707</a:t>
            </a:r>
            <a:endParaRPr lang="es-ES" dirty="0"/>
          </a:p>
        </p:txBody>
      </p:sp>
      <p:pic>
        <p:nvPicPr>
          <p:cNvPr id="8" name="Marcador de contenido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83" b="2265"/>
          <a:stretch/>
        </p:blipFill>
        <p:spPr>
          <a:xfrm>
            <a:off x="467544" y="1556793"/>
            <a:ext cx="3875856" cy="4351464"/>
          </a:xfrm>
          <a:prstGeom prst="rect">
            <a:avLst/>
          </a:prstGeom>
        </p:spPr>
      </p:pic>
      <p:pic>
        <p:nvPicPr>
          <p:cNvPr id="9" name="Marcador de contenido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9992" y="1556792"/>
            <a:ext cx="417646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611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23528" y="5373216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78. Manuel de Ovalle (SJ), </a:t>
            </a:r>
            <a:r>
              <a:rPr lang="es-ES" i="1" dirty="0" smtClean="0"/>
              <a:t>Log., </a:t>
            </a:r>
            <a:r>
              <a:rPr lang="es-ES" i="1" dirty="0" err="1" smtClean="0"/>
              <a:t>Phys</a:t>
            </a:r>
            <a:r>
              <a:rPr lang="es-ES" i="1" dirty="0" smtClean="0"/>
              <a:t>., </a:t>
            </a:r>
            <a:r>
              <a:rPr lang="es-ES" i="1" dirty="0" err="1" smtClean="0"/>
              <a:t>Met</a:t>
            </a:r>
            <a:r>
              <a:rPr lang="es-ES" i="1" dirty="0" smtClean="0"/>
              <a:t>. Certamen</a:t>
            </a:r>
            <a:r>
              <a:rPr lang="es-ES" dirty="0" smtClean="0"/>
              <a:t> [CMSM], 1705-1707</a:t>
            </a:r>
            <a:endParaRPr lang="es-ES" dirty="0"/>
          </a:p>
        </p:txBody>
      </p:sp>
      <p:pic>
        <p:nvPicPr>
          <p:cNvPr id="10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15218" b="-15218"/>
          <a:stretch>
            <a:fillRect/>
          </a:stretch>
        </p:blipFill>
        <p:spPr>
          <a:xfrm>
            <a:off x="323528" y="980728"/>
            <a:ext cx="4038600" cy="4525963"/>
          </a:xfrm>
        </p:spPr>
      </p:pic>
      <p:pic>
        <p:nvPicPr>
          <p:cNvPr id="11" name="Marcador de contenido 9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-12200" r="-12200"/>
          <a:stretch>
            <a:fillRect/>
          </a:stretch>
        </p:blipFill>
        <p:spPr>
          <a:xfrm>
            <a:off x="4309120" y="1412776"/>
            <a:ext cx="4834880" cy="4464496"/>
          </a:xfrm>
        </p:spPr>
      </p:pic>
    </p:spTree>
    <p:extLst>
      <p:ext uri="{BB962C8B-B14F-4D97-AF65-F5344CB8AC3E}">
        <p14:creationId xmlns:p14="http://schemas.microsoft.com/office/powerpoint/2010/main" val="1056362072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95536" y="537321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85. Juan de Puga (SJ), </a:t>
            </a:r>
            <a:r>
              <a:rPr lang="es-ES" i="1" dirty="0" err="1" smtClean="0"/>
              <a:t>Disputationes</a:t>
            </a:r>
            <a:r>
              <a:rPr lang="es-ES" i="1" dirty="0" smtClean="0"/>
              <a:t> in </a:t>
            </a:r>
            <a:r>
              <a:rPr lang="es-ES" i="1" dirty="0" err="1" smtClean="0"/>
              <a:t>animasticam</a:t>
            </a:r>
            <a:r>
              <a:rPr lang="es-ES" i="1" dirty="0" smtClean="0"/>
              <a:t> &amp; in </a:t>
            </a:r>
            <a:r>
              <a:rPr lang="es-ES" i="1" dirty="0" err="1" smtClean="0"/>
              <a:t>octo</a:t>
            </a:r>
            <a:r>
              <a:rPr lang="es-ES" i="1" dirty="0" smtClean="0"/>
              <a:t> libros </a:t>
            </a:r>
            <a:r>
              <a:rPr lang="es-ES" i="1" dirty="0" err="1" smtClean="0"/>
              <a:t>Physicorum</a:t>
            </a:r>
            <a:r>
              <a:rPr lang="es-ES" dirty="0" smtClean="0"/>
              <a:t> [CMSM], 1710-1711</a:t>
            </a:r>
            <a:endParaRPr lang="es-ES" dirty="0"/>
          </a:p>
        </p:txBody>
      </p:sp>
      <p:pic>
        <p:nvPicPr>
          <p:cNvPr id="7" name="Marcador de contenido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54" b="5054"/>
          <a:stretch/>
        </p:blipFill>
        <p:spPr>
          <a:xfrm>
            <a:off x="395536" y="1556792"/>
            <a:ext cx="3784600" cy="3741737"/>
          </a:xfrm>
        </p:spPr>
      </p:pic>
      <p:pic>
        <p:nvPicPr>
          <p:cNvPr id="10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84"/>
          <a:stretch/>
        </p:blipFill>
        <p:spPr>
          <a:xfrm>
            <a:off x="4263125" y="1556792"/>
            <a:ext cx="4485339" cy="3710170"/>
          </a:xfrm>
        </p:spPr>
      </p:pic>
    </p:spTree>
    <p:extLst>
      <p:ext uri="{BB962C8B-B14F-4D97-AF65-F5344CB8AC3E}">
        <p14:creationId xmlns:p14="http://schemas.microsoft.com/office/powerpoint/2010/main" val="1998839854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95536" y="5877272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76. </a:t>
            </a:r>
            <a:r>
              <a:rPr lang="es-ES" dirty="0" err="1" smtClean="0"/>
              <a:t>An</a:t>
            </a:r>
            <a:r>
              <a:rPr lang="es-ES" dirty="0" smtClean="0"/>
              <a:t>. (SJ), </a:t>
            </a:r>
            <a:r>
              <a:rPr lang="es-ES" i="1" dirty="0" err="1" smtClean="0"/>
              <a:t>Met</a:t>
            </a:r>
            <a:r>
              <a:rPr lang="es-ES" i="1" dirty="0" smtClean="0"/>
              <a:t>., </a:t>
            </a:r>
            <a:r>
              <a:rPr lang="es-ES" i="1" dirty="0" err="1" smtClean="0"/>
              <a:t>Anim</a:t>
            </a:r>
            <a:r>
              <a:rPr lang="es-ES" i="1" dirty="0" smtClean="0"/>
              <a:t>., De gen. et </a:t>
            </a:r>
            <a:r>
              <a:rPr lang="es-ES" i="1" dirty="0" err="1" smtClean="0"/>
              <a:t>corr</a:t>
            </a:r>
            <a:r>
              <a:rPr lang="es-ES" i="1" dirty="0" smtClean="0"/>
              <a:t>. </a:t>
            </a:r>
            <a:r>
              <a:rPr lang="es-ES" dirty="0" smtClean="0"/>
              <a:t> [CMSM], 1715</a:t>
            </a:r>
            <a:endParaRPr lang="es-ES" dirty="0"/>
          </a:p>
        </p:txBody>
      </p:sp>
      <p:pic>
        <p:nvPicPr>
          <p:cNvPr id="8" name="Marcador de contenido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44" y="1412776"/>
            <a:ext cx="3888432" cy="4392488"/>
          </a:xfrm>
          <a:prstGeom prst="rect">
            <a:avLst/>
          </a:prstGeom>
        </p:spPr>
      </p:pic>
      <p:pic>
        <p:nvPicPr>
          <p:cNvPr id="9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4008" y="1412776"/>
            <a:ext cx="4064000" cy="4392488"/>
          </a:xfrm>
        </p:spPr>
      </p:pic>
    </p:spTree>
    <p:extLst>
      <p:ext uri="{BB962C8B-B14F-4D97-AF65-F5344CB8AC3E}">
        <p14:creationId xmlns:p14="http://schemas.microsoft.com/office/powerpoint/2010/main" val="2406271366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95536" y="5877272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90-91. Miguel de </a:t>
            </a:r>
            <a:r>
              <a:rPr lang="es-ES" dirty="0" err="1" smtClean="0"/>
              <a:t>Ureta</a:t>
            </a:r>
            <a:r>
              <a:rPr lang="es-ES" dirty="0" smtClean="0"/>
              <a:t> (SJ), </a:t>
            </a:r>
            <a:r>
              <a:rPr lang="it-IT" i="1" dirty="0" err="1"/>
              <a:t>Disputationes</a:t>
            </a:r>
            <a:r>
              <a:rPr lang="it-IT" i="1" dirty="0"/>
              <a:t> in </a:t>
            </a:r>
            <a:r>
              <a:rPr lang="it-IT" i="1" dirty="0" err="1"/>
              <a:t>omnes</a:t>
            </a:r>
            <a:r>
              <a:rPr lang="it-IT" i="1" dirty="0"/>
              <a:t> </a:t>
            </a:r>
            <a:r>
              <a:rPr lang="it-IT" i="1" dirty="0" err="1"/>
              <a:t>Physicorum</a:t>
            </a:r>
            <a:r>
              <a:rPr lang="it-IT" i="1" dirty="0"/>
              <a:t> </a:t>
            </a:r>
            <a:r>
              <a:rPr lang="it-IT" i="1" dirty="0" err="1"/>
              <a:t>libros</a:t>
            </a:r>
            <a:r>
              <a:rPr lang="it-IT" i="1" dirty="0"/>
              <a:t> </a:t>
            </a:r>
            <a:r>
              <a:rPr lang="it-IT" i="1" dirty="0" err="1" smtClean="0"/>
              <a:t>Aristotelis</a:t>
            </a:r>
            <a:r>
              <a:rPr lang="it-IT" dirty="0" smtClean="0"/>
              <a:t>, </a:t>
            </a:r>
            <a:r>
              <a:rPr lang="it-IT" i="1" dirty="0" err="1" smtClean="0"/>
              <a:t>Disputationes</a:t>
            </a:r>
            <a:r>
              <a:rPr lang="it-IT" i="1" dirty="0" smtClean="0"/>
              <a:t> </a:t>
            </a:r>
            <a:r>
              <a:rPr lang="it-IT" i="1" dirty="0"/>
              <a:t>in </a:t>
            </a:r>
            <a:r>
              <a:rPr lang="it-IT" i="1" dirty="0" err="1"/>
              <a:t>Metaphysicam</a:t>
            </a:r>
            <a:r>
              <a:rPr lang="it-IT" i="1" dirty="0"/>
              <a:t> et in </a:t>
            </a:r>
            <a:r>
              <a:rPr lang="it-IT" i="1" dirty="0" err="1"/>
              <a:t>libros</a:t>
            </a:r>
            <a:r>
              <a:rPr lang="it-IT" i="1" dirty="0"/>
              <a:t> De </a:t>
            </a:r>
            <a:r>
              <a:rPr lang="it-IT" i="1" dirty="0" smtClean="0"/>
              <a:t>Anima </a:t>
            </a:r>
            <a:r>
              <a:rPr lang="es-ES" dirty="0" smtClean="0"/>
              <a:t>[CMSM], 1727-1728</a:t>
            </a:r>
            <a:endParaRPr lang="es-ES" dirty="0"/>
          </a:p>
        </p:txBody>
      </p:sp>
      <p:pic>
        <p:nvPicPr>
          <p:cNvPr id="7" name="Marcador de contenido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11" r="-4011"/>
          <a:stretch/>
        </p:blipFill>
        <p:spPr>
          <a:xfrm>
            <a:off x="395536" y="1412776"/>
            <a:ext cx="3784600" cy="4186238"/>
          </a:xfrm>
        </p:spPr>
      </p:pic>
      <p:pic>
        <p:nvPicPr>
          <p:cNvPr id="11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1" b="-241"/>
          <a:stretch/>
        </p:blipFill>
        <p:spPr>
          <a:xfrm>
            <a:off x="4283968" y="1412777"/>
            <a:ext cx="4392488" cy="4176463"/>
          </a:xfrm>
        </p:spPr>
      </p:pic>
    </p:spTree>
    <p:extLst>
      <p:ext uri="{BB962C8B-B14F-4D97-AF65-F5344CB8AC3E}">
        <p14:creationId xmlns:p14="http://schemas.microsoft.com/office/powerpoint/2010/main" val="4024012119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95536" y="5877272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92. Javier </a:t>
            </a:r>
            <a:r>
              <a:rPr lang="es-ES" dirty="0" err="1" smtClean="0"/>
              <a:t>Zeballos</a:t>
            </a:r>
            <a:r>
              <a:rPr lang="es-ES" dirty="0" smtClean="0"/>
              <a:t> (SJ), </a:t>
            </a:r>
            <a:r>
              <a:rPr lang="it-IT" i="1" dirty="0" err="1" smtClean="0"/>
              <a:t>Filosofía</a:t>
            </a:r>
            <a:r>
              <a:rPr lang="it-IT" i="1" dirty="0" smtClean="0"/>
              <a:t> Tripartita</a:t>
            </a:r>
            <a:r>
              <a:rPr lang="es-ES" dirty="0" smtClean="0"/>
              <a:t>[CMSM], 1753-1754</a:t>
            </a:r>
            <a:endParaRPr lang="es-ES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0256" r="20256"/>
          <a:stretch>
            <a:fillRect/>
          </a:stretch>
        </p:blipFill>
        <p:spPr>
          <a:xfrm>
            <a:off x="179388" y="1341438"/>
            <a:ext cx="4038600" cy="4525962"/>
          </a:xfrm>
        </p:spPr>
      </p:pic>
      <p:pic>
        <p:nvPicPr>
          <p:cNvPr id="9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6197" r="6197"/>
          <a:stretch>
            <a:fillRect/>
          </a:stretch>
        </p:blipFill>
        <p:spPr>
          <a:xfrm>
            <a:off x="4499992" y="1340768"/>
            <a:ext cx="4038600" cy="4525963"/>
          </a:xfrm>
        </p:spPr>
      </p:pic>
    </p:spTree>
    <p:extLst>
      <p:ext uri="{BB962C8B-B14F-4D97-AF65-F5344CB8AC3E}">
        <p14:creationId xmlns:p14="http://schemas.microsoft.com/office/powerpoint/2010/main" val="182543086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Obras completas</a:t>
            </a:r>
          </a:p>
        </p:txBody>
      </p:sp>
      <p:pic>
        <p:nvPicPr>
          <p:cNvPr id="5" name="Marcador de contenido 4" descr="IMG_0222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025" b="-34025"/>
          <a:stretch/>
        </p:blipFill>
        <p:spPr>
          <a:xfrm>
            <a:off x="395288" y="692150"/>
            <a:ext cx="4038600" cy="4753074"/>
          </a:xfrm>
        </p:spPr>
      </p:pic>
      <p:pic>
        <p:nvPicPr>
          <p:cNvPr id="10" name="Marcador de contenido 9" descr="IMG_023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025" b="-34025"/>
          <a:stretch>
            <a:fillRect/>
          </a:stretch>
        </p:blipFill>
        <p:spPr>
          <a:xfrm>
            <a:off x="4644008" y="692696"/>
            <a:ext cx="4038600" cy="4752528"/>
          </a:xfrm>
        </p:spPr>
      </p:pic>
      <p:sp>
        <p:nvSpPr>
          <p:cNvPr id="6" name="CuadroTexto 5"/>
          <p:cNvSpPr txBox="1"/>
          <p:nvPr/>
        </p:nvSpPr>
        <p:spPr>
          <a:xfrm>
            <a:off x="395536" y="54452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93. José Francisco </a:t>
            </a:r>
            <a:r>
              <a:rPr lang="es-ES" dirty="0" err="1" smtClean="0"/>
              <a:t>Echaurren</a:t>
            </a:r>
            <a:r>
              <a:rPr lang="es-ES" dirty="0" smtClean="0"/>
              <a:t>, </a:t>
            </a:r>
            <a:r>
              <a:rPr lang="it-IT" i="1" dirty="0" err="1" smtClean="0"/>
              <a:t>Filosofía</a:t>
            </a:r>
            <a:r>
              <a:rPr lang="it-IT" i="1" dirty="0" smtClean="0"/>
              <a:t> </a:t>
            </a:r>
            <a:r>
              <a:rPr lang="it-IT" i="1" dirty="0" err="1" smtClean="0"/>
              <a:t>Ecléctica</a:t>
            </a:r>
            <a:r>
              <a:rPr lang="it-IT" i="1" dirty="0" smtClean="0"/>
              <a:t> </a:t>
            </a:r>
            <a:r>
              <a:rPr lang="es-ES" dirty="0" smtClean="0"/>
              <a:t>[</a:t>
            </a:r>
            <a:r>
              <a:rPr lang="es-ES" dirty="0" err="1" smtClean="0"/>
              <a:t>Conv</a:t>
            </a:r>
            <a:r>
              <a:rPr lang="es-ES" dirty="0" smtClean="0"/>
              <a:t>. Carolino], 1796-1798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2823017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Obras de Jesuitas </a:t>
            </a:r>
            <a:r>
              <a:rPr lang="es-ES" dirty="0"/>
              <a:t>expulsos</a:t>
            </a:r>
          </a:p>
        </p:txBody>
      </p:sp>
      <p:pic>
        <p:nvPicPr>
          <p:cNvPr id="15362" name="Picture 2" descr="C:\Users\casa\Dropbox\UPLA\Archivo SI\Romo, Lógica 1738\Aspect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15363" name="Picture 3" descr="C:\Users\casa\Dropbox\UPLA\Archivo SI\Romo, Lógica 1738\Súmula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827584" y="5877272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ASJ, Ms. 2/J/301 </a:t>
            </a:r>
            <a:r>
              <a:rPr lang="es-ES" dirty="0" err="1" smtClean="0"/>
              <a:t>Carp</a:t>
            </a:r>
            <a:r>
              <a:rPr lang="es-ES" dirty="0" smtClean="0"/>
              <a:t>. 10. Lorenzo Romo (SJ), </a:t>
            </a:r>
            <a:r>
              <a:rPr lang="es-ES" i="1" dirty="0" smtClean="0"/>
              <a:t>Lógica</a:t>
            </a:r>
            <a:r>
              <a:rPr lang="es-ES" dirty="0" smtClean="0"/>
              <a:t> </a:t>
            </a:r>
            <a:r>
              <a:rPr lang="es-ES" dirty="0"/>
              <a:t>[CMSM],1738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Obras de Jesuitas </a:t>
            </a:r>
            <a:r>
              <a:rPr lang="es-ES" dirty="0"/>
              <a:t>expulsos</a:t>
            </a:r>
          </a:p>
        </p:txBody>
      </p:sp>
      <p:pic>
        <p:nvPicPr>
          <p:cNvPr id="16386" name="Picture 2" descr="C:\Users\casa\Dropbox\UPLA\Archivo SI\Romo, Lógica 1738\IMG_30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4038600" cy="3028950"/>
          </a:xfrm>
          <a:prstGeom prst="rect">
            <a:avLst/>
          </a:prstGeom>
          <a:noFill/>
        </p:spPr>
      </p:pic>
      <p:pic>
        <p:nvPicPr>
          <p:cNvPr id="16387" name="Picture 3" descr="C:\Users\casa\Dropbox\UPLA\Archivo SI\Romo, Lógica 1738\IMG_30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323528" y="5301208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ASJ, Ms. </a:t>
            </a:r>
            <a:r>
              <a:rPr lang="es-ES" dirty="0"/>
              <a:t>2/J/301 </a:t>
            </a:r>
            <a:r>
              <a:rPr lang="es-ES" dirty="0" err="1"/>
              <a:t>Carp</a:t>
            </a:r>
            <a:r>
              <a:rPr lang="es-ES" dirty="0"/>
              <a:t>. </a:t>
            </a:r>
            <a:r>
              <a:rPr lang="es-ES" dirty="0" smtClean="0"/>
              <a:t>10. Lorenzo Romo (SJ), </a:t>
            </a:r>
            <a:r>
              <a:rPr lang="es-ES" i="1" dirty="0" smtClean="0"/>
              <a:t>Lógica</a:t>
            </a:r>
            <a:r>
              <a:rPr lang="es-ES" dirty="0" smtClean="0"/>
              <a:t> [CMSM], 1738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Obras de Jesuitas expulsos</a:t>
            </a:r>
          </a:p>
        </p:txBody>
      </p:sp>
      <p:pic>
        <p:nvPicPr>
          <p:cNvPr id="2050" name="Picture 2" descr="C:\Users\casa\Dropbox\UPLA\Archivo Mercedario\Física, Romo\Lomo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/>
          <a:srcRect t="6793" b="20216"/>
          <a:stretch/>
        </p:blipFill>
        <p:spPr bwMode="auto">
          <a:xfrm>
            <a:off x="467544" y="1834548"/>
            <a:ext cx="4248472" cy="2962604"/>
          </a:xfrm>
          <a:prstGeom prst="rect">
            <a:avLst/>
          </a:prstGeom>
          <a:noFill/>
        </p:spPr>
      </p:pic>
      <p:pic>
        <p:nvPicPr>
          <p:cNvPr id="2051" name="Picture 3" descr="C:\Users\casa\Dropbox\UPLA\Archivo Mercedario\Física, Romo\Inici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611560" y="5229200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1335. Lorenzo Romo (SJ), </a:t>
            </a:r>
            <a:r>
              <a:rPr lang="es-ES" i="1" dirty="0" smtClean="0"/>
              <a:t>Física</a:t>
            </a:r>
            <a:r>
              <a:rPr lang="es-ES" dirty="0" smtClean="0"/>
              <a:t> </a:t>
            </a:r>
            <a:r>
              <a:rPr lang="es-ES" dirty="0"/>
              <a:t>[CMSM]</a:t>
            </a:r>
            <a:r>
              <a:rPr lang="es-ES" dirty="0" smtClean="0"/>
              <a:t>, 1739 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Obras de Jesuitas expulsos</a:t>
            </a:r>
          </a:p>
        </p:txBody>
      </p:sp>
      <p:pic>
        <p:nvPicPr>
          <p:cNvPr id="3074" name="Picture 2" descr="C:\Users\casa\Dropbox\UPLA\Archivo Mercedario\Física, Romo\Detalle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/>
          <a:srcRect b="15768"/>
          <a:stretch/>
        </p:blipFill>
        <p:spPr bwMode="auto">
          <a:xfrm>
            <a:off x="539552" y="1556792"/>
            <a:ext cx="4320480" cy="3096344"/>
          </a:xfrm>
          <a:prstGeom prst="rect">
            <a:avLst/>
          </a:prstGeom>
          <a:noFill/>
        </p:spPr>
      </p:pic>
      <p:pic>
        <p:nvPicPr>
          <p:cNvPr id="3075" name="Picture 3" descr="C:\Users\casa\Dropbox\UPLA\Archivo Mercedario\Física, Romo\Libro I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611560" y="5229200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1335. Lorenzo Romo (SJ), </a:t>
            </a:r>
            <a:r>
              <a:rPr lang="es-ES" i="1" dirty="0" smtClean="0"/>
              <a:t>Física</a:t>
            </a:r>
            <a:r>
              <a:rPr lang="es-ES" dirty="0" smtClean="0"/>
              <a:t> </a:t>
            </a:r>
            <a:r>
              <a:rPr lang="es-ES" dirty="0"/>
              <a:t>[CMSM</a:t>
            </a:r>
            <a:r>
              <a:rPr lang="es-ES" dirty="0" smtClean="0"/>
              <a:t>], 1739 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ES" dirty="0"/>
              <a:t>Obras de Jesuitas expulsos</a:t>
            </a:r>
          </a:p>
        </p:txBody>
      </p:sp>
      <p:pic>
        <p:nvPicPr>
          <p:cNvPr id="1028" name="Picture 4" descr="C:\Users\casa\Dropbox\UPLA\Archivo Mercedario\Física, Saajosa\IMG_26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3394472" cy="4525963"/>
          </a:xfrm>
          <a:prstGeom prst="rect">
            <a:avLst/>
          </a:prstGeom>
          <a:noFill/>
        </p:spPr>
      </p:pic>
      <p:pic>
        <p:nvPicPr>
          <p:cNvPr id="1029" name="Picture 5" descr="C:\Users\casa\Dropbox\UPLA\Archivo Mercedario\Física, Saajosa\IMG_26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196752"/>
            <a:ext cx="3394472" cy="4525963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755576" y="6021288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AHME, Ms. 1346. Agustín </a:t>
            </a:r>
            <a:r>
              <a:rPr lang="es-ES" dirty="0" err="1" smtClean="0"/>
              <a:t>Saajosa</a:t>
            </a:r>
            <a:r>
              <a:rPr lang="es-ES" dirty="0" smtClean="0"/>
              <a:t> (SJ), </a:t>
            </a:r>
            <a:r>
              <a:rPr lang="es-ES" i="1" dirty="0" smtClean="0"/>
              <a:t>Fis</a:t>
            </a:r>
            <a:r>
              <a:rPr lang="es-ES" dirty="0" smtClean="0"/>
              <a:t>. </a:t>
            </a:r>
            <a:r>
              <a:rPr lang="tr-TR" dirty="0" smtClean="0"/>
              <a:t>y </a:t>
            </a:r>
            <a:r>
              <a:rPr lang="tr-TR" i="1" dirty="0" smtClean="0"/>
              <a:t>Met</a:t>
            </a:r>
            <a:r>
              <a:rPr lang="tr-TR" dirty="0" smtClean="0"/>
              <a:t>. </a:t>
            </a:r>
            <a:r>
              <a:rPr lang="es-ES" dirty="0"/>
              <a:t>[CMSM]</a:t>
            </a:r>
            <a:r>
              <a:rPr lang="es-ES" dirty="0" smtClean="0"/>
              <a:t>, </a:t>
            </a:r>
            <a:r>
              <a:rPr lang="tr-TR" dirty="0" smtClean="0"/>
              <a:t>1764</a:t>
            </a:r>
            <a:r>
              <a:rPr lang="es-ES" dirty="0" smtClean="0"/>
              <a:t> 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dirty="0" smtClean="0"/>
              <a:t>Metodología: </a:t>
            </a:r>
            <a:r>
              <a:rPr lang="es-ES" i="1" dirty="0" smtClean="0"/>
              <a:t>Disputaciones</a:t>
            </a:r>
            <a:r>
              <a:rPr lang="es-ES" dirty="0" smtClean="0"/>
              <a:t> </a:t>
            </a:r>
            <a:endParaRPr lang="es-ES" i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899592" y="609329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ANH, F. A. v. 81. Valentino Claver, </a:t>
            </a:r>
            <a:r>
              <a:rPr lang="es-ES" i="1" dirty="0" err="1" smtClean="0"/>
              <a:t>Introductio</a:t>
            </a:r>
            <a:r>
              <a:rPr lang="es-ES" i="1" dirty="0" smtClean="0"/>
              <a:t> ad </a:t>
            </a:r>
            <a:r>
              <a:rPr lang="es-ES" i="1" dirty="0" err="1" smtClean="0"/>
              <a:t>logicam</a:t>
            </a:r>
            <a:r>
              <a:rPr lang="es-ES" dirty="0" smtClean="0"/>
              <a:t> [</a:t>
            </a:r>
            <a:r>
              <a:rPr lang="es-ES" dirty="0" err="1" smtClean="0"/>
              <a:t>Bilbilis</a:t>
            </a:r>
            <a:r>
              <a:rPr lang="es-ES" dirty="0" smtClean="0"/>
              <a:t>], 1668 </a:t>
            </a:r>
            <a:endParaRPr lang="es-ES" dirty="0"/>
          </a:p>
        </p:txBody>
      </p:sp>
      <p:pic>
        <p:nvPicPr>
          <p:cNvPr id="5" name="Marcador de contenido 4" descr="IMG_0190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9" t="1255" r="894" b="2852"/>
          <a:stretch/>
        </p:blipFill>
        <p:spPr>
          <a:xfrm>
            <a:off x="251520" y="1268760"/>
            <a:ext cx="4250837" cy="4340087"/>
          </a:xfrm>
        </p:spPr>
      </p:pic>
      <p:pic>
        <p:nvPicPr>
          <p:cNvPr id="7" name="Marcador de contenido 6" descr="IMG_0191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4" r="1351" b="3348"/>
          <a:stretch/>
        </p:blipFill>
        <p:spPr>
          <a:xfrm>
            <a:off x="4572001" y="1268760"/>
            <a:ext cx="4176464" cy="4320480"/>
          </a:xfrm>
        </p:spPr>
      </p:pic>
    </p:spTree>
    <p:extLst>
      <p:ext uri="{BB962C8B-B14F-4D97-AF65-F5344CB8AC3E}">
        <p14:creationId xmlns:p14="http://schemas.microsoft.com/office/powerpoint/2010/main" val="4121288478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dirty="0" smtClean="0"/>
              <a:t>Metodología: </a:t>
            </a:r>
            <a:r>
              <a:rPr lang="es-ES" i="1" dirty="0" smtClean="0"/>
              <a:t>Asserta</a:t>
            </a:r>
            <a:r>
              <a:rPr lang="es-ES" dirty="0" smtClean="0"/>
              <a:t> </a:t>
            </a:r>
            <a:endParaRPr lang="es-ES" i="1" dirty="0"/>
          </a:p>
        </p:txBody>
      </p:sp>
      <p:pic>
        <p:nvPicPr>
          <p:cNvPr id="18434" name="Picture 2" descr="C:\Users\casa\Dropbox\UPLA\Archivo SI\Juan Francisco Larraín, Filosofía ecléctica 1807\Portad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3394472" cy="4525963"/>
          </a:xfrm>
          <a:prstGeom prst="rect">
            <a:avLst/>
          </a:prstGeom>
          <a:noFill/>
        </p:spPr>
      </p:pic>
      <p:pic>
        <p:nvPicPr>
          <p:cNvPr id="18435" name="Picture 3" descr="C:\Users\casa\Dropbox\UPLA\Archivo SI\Juan Francisco Larraín, Filosofía ecléctica 1807\Lógic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268760"/>
            <a:ext cx="3394472" cy="4525963"/>
          </a:xfrm>
          <a:prstGeom prst="rect">
            <a:avLst/>
          </a:prstGeom>
          <a:noFill/>
        </p:spPr>
      </p:pic>
      <p:sp>
        <p:nvSpPr>
          <p:cNvPr id="2" name="CuadroTexto 1"/>
          <p:cNvSpPr txBox="1"/>
          <p:nvPr/>
        </p:nvSpPr>
        <p:spPr>
          <a:xfrm>
            <a:off x="899592" y="609329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ASJ, Juan Francisco Larraín, </a:t>
            </a:r>
            <a:r>
              <a:rPr lang="es-ES" i="1" dirty="0" smtClean="0"/>
              <a:t>Ex </a:t>
            </a:r>
            <a:r>
              <a:rPr lang="es-ES" i="1" dirty="0" err="1" smtClean="0"/>
              <a:t>universa</a:t>
            </a:r>
            <a:r>
              <a:rPr lang="es-ES" i="1" dirty="0" smtClean="0"/>
              <a:t> </a:t>
            </a:r>
            <a:r>
              <a:rPr lang="es-ES" i="1" dirty="0" err="1" smtClean="0"/>
              <a:t>philosophia</a:t>
            </a:r>
            <a:r>
              <a:rPr lang="es-ES" dirty="0" smtClean="0"/>
              <a:t> [RUSF], 1807 </a:t>
            </a:r>
            <a:endParaRPr lang="es-ES" dirty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s-ES" dirty="0"/>
              <a:t>Metodología: </a:t>
            </a:r>
            <a:r>
              <a:rPr lang="es-ES" i="1" dirty="0"/>
              <a:t>Asserta</a:t>
            </a:r>
            <a:r>
              <a:rPr lang="es-ES" dirty="0"/>
              <a:t> </a:t>
            </a:r>
          </a:p>
        </p:txBody>
      </p:sp>
      <p:pic>
        <p:nvPicPr>
          <p:cNvPr id="19458" name="Picture 2" descr="C:\Users\casa\Dropbox\UPLA\Archivo SI\Juan Francisco Larraín, Filosofía ecléctica 1807\Metafísic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3394472" cy="4525963"/>
          </a:xfrm>
          <a:prstGeom prst="rect">
            <a:avLst/>
          </a:prstGeom>
          <a:noFill/>
        </p:spPr>
      </p:pic>
      <p:pic>
        <p:nvPicPr>
          <p:cNvPr id="19459" name="Picture 3" descr="C:\Users\casa\Dropbox\UPLA\Archivo SI\Juan Francisco Larraín, Filosofía ecléctica 1807\Físic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340768"/>
            <a:ext cx="3394472" cy="4525963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899592" y="609329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ASJ, Juan Francisco Larraín, </a:t>
            </a:r>
            <a:r>
              <a:rPr lang="es-ES" i="1" dirty="0" smtClean="0"/>
              <a:t>Ex </a:t>
            </a:r>
            <a:r>
              <a:rPr lang="es-ES" i="1" dirty="0" err="1" smtClean="0"/>
              <a:t>universa</a:t>
            </a:r>
            <a:r>
              <a:rPr lang="es-ES" i="1" dirty="0" smtClean="0"/>
              <a:t> </a:t>
            </a:r>
            <a:r>
              <a:rPr lang="es-ES" i="1" dirty="0" err="1" smtClean="0"/>
              <a:t>philosophia</a:t>
            </a:r>
            <a:r>
              <a:rPr lang="es-ES" dirty="0" smtClean="0"/>
              <a:t> </a:t>
            </a:r>
            <a:r>
              <a:rPr lang="es-ES" dirty="0"/>
              <a:t>[RUSF</a:t>
            </a:r>
            <a:r>
              <a:rPr lang="es-ES" dirty="0" smtClean="0"/>
              <a:t>], </a:t>
            </a:r>
            <a:r>
              <a:rPr lang="es-ES" dirty="0"/>
              <a:t>1807 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s-ES" dirty="0"/>
              <a:t>Metodología: </a:t>
            </a:r>
            <a:r>
              <a:rPr lang="es-ES" i="1" dirty="0" smtClean="0"/>
              <a:t>Asserta</a:t>
            </a:r>
            <a:endParaRPr lang="es-ES" dirty="0"/>
          </a:p>
        </p:txBody>
      </p:sp>
      <p:pic>
        <p:nvPicPr>
          <p:cNvPr id="20483" name="Picture 3" descr="C:\Users\casa\Dropbox\UPLA\Archivo SI\Juan Francisco Larraín, Filosofía ecléctica 1807\Física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3394472" cy="4525963"/>
          </a:xfrm>
          <a:prstGeom prst="rect">
            <a:avLst/>
          </a:prstGeom>
          <a:noFill/>
        </p:spPr>
      </p:pic>
      <p:pic>
        <p:nvPicPr>
          <p:cNvPr id="20484" name="Picture 4" descr="C:\Users\casa\Dropbox\UPLA\Archivo SI\Juan Francisco Larraín, Filosofía ecléctica 1807\Fin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56792"/>
            <a:ext cx="4038600" cy="3744416"/>
          </a:xfrm>
          <a:prstGeom prst="rect">
            <a:avLst/>
          </a:prstGeom>
          <a:noFill/>
        </p:spPr>
      </p:pic>
      <p:sp>
        <p:nvSpPr>
          <p:cNvPr id="6" name="CuadroTexto 5"/>
          <p:cNvSpPr txBox="1"/>
          <p:nvPr/>
        </p:nvSpPr>
        <p:spPr>
          <a:xfrm>
            <a:off x="4572000" y="5445224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ASJ, Juan Francisco Larraín, </a:t>
            </a:r>
            <a:r>
              <a:rPr lang="es-ES" i="1" dirty="0" smtClean="0"/>
              <a:t>Ex </a:t>
            </a:r>
            <a:r>
              <a:rPr lang="es-ES" i="1" dirty="0" err="1" smtClean="0"/>
              <a:t>universa</a:t>
            </a:r>
            <a:r>
              <a:rPr lang="es-ES" i="1" dirty="0" smtClean="0"/>
              <a:t> </a:t>
            </a:r>
            <a:r>
              <a:rPr lang="es-ES" i="1" dirty="0" err="1" smtClean="0"/>
              <a:t>philosophia</a:t>
            </a:r>
            <a:r>
              <a:rPr lang="es-ES" dirty="0" smtClean="0"/>
              <a:t> </a:t>
            </a:r>
            <a:r>
              <a:rPr lang="es-ES" dirty="0"/>
              <a:t>[RUSF</a:t>
            </a:r>
            <a:r>
              <a:rPr lang="es-ES" dirty="0" smtClean="0"/>
              <a:t>], </a:t>
            </a:r>
            <a:r>
              <a:rPr lang="es-ES" dirty="0"/>
              <a:t>1807 </a:t>
            </a:r>
            <a:endParaRPr lang="es-ES" dirty="0" smtClean="0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dirty="0" smtClean="0"/>
              <a:t>Consideraciones finales</a:t>
            </a:r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/>
          </a:bodyPr>
          <a:lstStyle/>
          <a:p>
            <a:pPr algn="just"/>
            <a:r>
              <a:rPr lang="es-ES" dirty="0" smtClean="0"/>
              <a:t>Panorama general de la actividad filosófica de la época colonial: </a:t>
            </a:r>
            <a:r>
              <a:rPr lang="es-ES" i="1" dirty="0" smtClean="0"/>
              <a:t>Ex umbra in </a:t>
            </a:r>
            <a:r>
              <a:rPr lang="es-ES" i="1" dirty="0" err="1" smtClean="0"/>
              <a:t>solem</a:t>
            </a:r>
            <a:endParaRPr lang="es-ES" i="1" dirty="0" smtClean="0"/>
          </a:p>
          <a:p>
            <a:pPr algn="just"/>
            <a:r>
              <a:rPr lang="es-ES" dirty="0" smtClean="0"/>
              <a:t>Reconstrucción currículum del CMSM durante el siglo XVIII. Recuperación de obras completas, identificación de autorías  </a:t>
            </a:r>
          </a:p>
          <a:p>
            <a:pPr algn="just"/>
            <a:r>
              <a:rPr lang="es-ES" dirty="0" smtClean="0"/>
              <a:t>Nuevas líneas de investigación </a:t>
            </a:r>
            <a:r>
              <a:rPr lang="es-ES" dirty="0" err="1" smtClean="0"/>
              <a:t>transdisciplinar</a:t>
            </a:r>
            <a:r>
              <a:rPr lang="es-ES" dirty="0" smtClean="0"/>
              <a:t>: filosóficas, históricas, educacionales, patrimoniales, artísticas, </a:t>
            </a:r>
            <a:r>
              <a:rPr lang="es-ES" dirty="0" err="1" smtClean="0"/>
              <a:t>etc</a:t>
            </a:r>
            <a:endParaRPr lang="es-ES" dirty="0" smtClean="0"/>
          </a:p>
          <a:p>
            <a:pPr algn="just"/>
            <a:r>
              <a:rPr lang="es-ES" dirty="0" smtClean="0"/>
              <a:t>Rescate y valoración del patrimonio filosófico, histórico y educacional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3054575"/>
      </p:ext>
    </p:extLst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7"/>
            <a:ext cx="8229600" cy="39933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4800" dirty="0" smtClean="0">
                <a:latin typeface="Garamond" pitchFamily="18" charset="0"/>
              </a:rPr>
              <a:t>¡MUCHAS GRACIAS POR VUESTRA ATENCIÓN!</a:t>
            </a:r>
            <a:endParaRPr lang="es-ES" sz="4800" dirty="0">
              <a:latin typeface="Garamond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7468</TotalTime>
  <Words>1823</Words>
  <Application>Microsoft Macintosh PowerPoint</Application>
  <PresentationFormat>Presentación en pantalla (4:3)</PresentationFormat>
  <Paragraphs>134</Paragraphs>
  <Slides>55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57" baseType="lpstr">
      <vt:lpstr>Tema de Office</vt:lpstr>
      <vt:lpstr>Plantilla de Microsoft Word</vt:lpstr>
      <vt:lpstr>EX UMBRA IN SOLEM: Documentación de la actividad filosófica en Chile colonial </vt:lpstr>
      <vt:lpstr>Preámbulo</vt:lpstr>
      <vt:lpstr>Fragmentarium </vt:lpstr>
      <vt:lpstr>Antecedentes</vt:lpstr>
      <vt:lpstr>Juicio del siglo XIX-XX</vt:lpstr>
      <vt:lpstr>Biblioteca Virtual del Pensamiento Filosófico en Colombia (BVPFC)</vt:lpstr>
      <vt:lpstr>Biblioteca Patrimonial Recoleta Dominica (BPRD)</vt:lpstr>
      <vt:lpstr>EX UMBRA IN SOLEM</vt:lpstr>
      <vt:lpstr>Condiciones materiales</vt:lpstr>
      <vt:lpstr>Condiciones materiales</vt:lpstr>
      <vt:lpstr>Condiciones materiales</vt:lpstr>
      <vt:lpstr>Condiciones materiales</vt:lpstr>
      <vt:lpstr>Materialidades</vt:lpstr>
      <vt:lpstr>Materialidades</vt:lpstr>
      <vt:lpstr>Materialidades</vt:lpstr>
      <vt:lpstr>Materialidades</vt:lpstr>
      <vt:lpstr>Materialidades</vt:lpstr>
      <vt:lpstr>Materialidades</vt:lpstr>
      <vt:lpstr>Materialidades</vt:lpstr>
      <vt:lpstr>Materialidades</vt:lpstr>
      <vt:lpstr>Materialidades</vt:lpstr>
      <vt:lpstr>Materialidades: ilustraciones</vt:lpstr>
      <vt:lpstr>Materialidades: ilustraciones</vt:lpstr>
      <vt:lpstr>Materialidades: ilustraciones</vt:lpstr>
      <vt:lpstr>Materialidades: ilustraciones</vt:lpstr>
      <vt:lpstr>Materialidades: ilustraciones</vt:lpstr>
      <vt:lpstr>Lengua latina: abundantes abreviaturas</vt:lpstr>
      <vt:lpstr>Lengua latina: caligrafía</vt:lpstr>
      <vt:lpstr>Lectores</vt:lpstr>
      <vt:lpstr>Lectores</vt:lpstr>
      <vt:lpstr>Lectores</vt:lpstr>
      <vt:lpstr>Lectores</vt:lpstr>
      <vt:lpstr>Lectores</vt:lpstr>
      <vt:lpstr>Obras completas</vt:lpstr>
      <vt:lpstr>Obras completas</vt:lpstr>
      <vt:lpstr>Obras completas</vt:lpstr>
      <vt:lpstr>Obras completas</vt:lpstr>
      <vt:lpstr>Obras completas</vt:lpstr>
      <vt:lpstr>Obras completas</vt:lpstr>
      <vt:lpstr>Obras completas</vt:lpstr>
      <vt:lpstr>Obras completas</vt:lpstr>
      <vt:lpstr>Obras completas</vt:lpstr>
      <vt:lpstr>Obras completas</vt:lpstr>
      <vt:lpstr>Obras completas</vt:lpstr>
      <vt:lpstr>Obras de Jesuitas expulsos</vt:lpstr>
      <vt:lpstr>Obras de Jesuitas expulsos</vt:lpstr>
      <vt:lpstr>Obras de Jesuitas expulsos</vt:lpstr>
      <vt:lpstr>Obras de Jesuitas expulsos</vt:lpstr>
      <vt:lpstr>Obras de Jesuitas expulsos</vt:lpstr>
      <vt:lpstr>Metodología: Disputaciones </vt:lpstr>
      <vt:lpstr>Metodología: Asserta </vt:lpstr>
      <vt:lpstr>Metodología: Asserta </vt:lpstr>
      <vt:lpstr>Metodología: Asserta</vt:lpstr>
      <vt:lpstr>Consideraciones finales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Filosofía en la época colonial chilena: archivos, cursos, autores y temas</dc:title>
  <dc:creator>casa</dc:creator>
  <cp:lastModifiedBy>Abel Zamora</cp:lastModifiedBy>
  <cp:revision>214</cp:revision>
  <dcterms:created xsi:type="dcterms:W3CDTF">2016-10-27T18:36:52Z</dcterms:created>
  <dcterms:modified xsi:type="dcterms:W3CDTF">2020-02-03T22:39:08Z</dcterms:modified>
</cp:coreProperties>
</file>